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5"/>
    <p:sldMasterId id="2147483684" r:id="rId6"/>
    <p:sldMasterId id="2147483672" r:id="rId7"/>
  </p:sldMasterIdLst>
  <p:notesMasterIdLst>
    <p:notesMasterId r:id="rId63"/>
  </p:notesMasterIdLst>
  <p:sldIdLst>
    <p:sldId id="259" r:id="rId8"/>
    <p:sldId id="260" r:id="rId9"/>
    <p:sldId id="327" r:id="rId10"/>
    <p:sldId id="269" r:id="rId11"/>
    <p:sldId id="353" r:id="rId12"/>
    <p:sldId id="295" r:id="rId13"/>
    <p:sldId id="328" r:id="rId14"/>
    <p:sldId id="314" r:id="rId15"/>
    <p:sldId id="329" r:id="rId16"/>
    <p:sldId id="302" r:id="rId17"/>
    <p:sldId id="298" r:id="rId18"/>
    <p:sldId id="303" r:id="rId19"/>
    <p:sldId id="305" r:id="rId20"/>
    <p:sldId id="315" r:id="rId21"/>
    <p:sldId id="306" r:id="rId22"/>
    <p:sldId id="307" r:id="rId23"/>
    <p:sldId id="308" r:id="rId24"/>
    <p:sldId id="309" r:id="rId25"/>
    <p:sldId id="310" r:id="rId26"/>
    <p:sldId id="316" r:id="rId27"/>
    <p:sldId id="317" r:id="rId28"/>
    <p:sldId id="318" r:id="rId29"/>
    <p:sldId id="319" r:id="rId30"/>
    <p:sldId id="320" r:id="rId31"/>
    <p:sldId id="322" r:id="rId32"/>
    <p:sldId id="321" r:id="rId33"/>
    <p:sldId id="323" r:id="rId34"/>
    <p:sldId id="324" r:id="rId35"/>
    <p:sldId id="325" r:id="rId36"/>
    <p:sldId id="326" r:id="rId37"/>
    <p:sldId id="312" r:id="rId38"/>
    <p:sldId id="313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40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348" r:id="rId58"/>
    <p:sldId id="349" r:id="rId59"/>
    <p:sldId id="350" r:id="rId60"/>
    <p:sldId id="351" r:id="rId61"/>
    <p:sldId id="352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n Gaskin" initials="DG" lastIdx="1" clrIdx="0">
    <p:extLst>
      <p:ext uri="{19B8F6BF-5375-455C-9EA6-DF929625EA0E}">
        <p15:presenceInfo xmlns:p15="http://schemas.microsoft.com/office/powerpoint/2012/main" userId="S-1-5-21-2948399047-3779076624-2132087977-464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8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67299" autoAdjust="0"/>
  </p:normalViewPr>
  <p:slideViewPr>
    <p:cSldViewPr>
      <p:cViewPr varScale="1">
        <p:scale>
          <a:sx n="73" d="100"/>
          <a:sy n="73" d="100"/>
        </p:scale>
        <p:origin x="220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commentAuthors" Target="commentAuthor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23911-484F-4E62-9487-1DCF55D4BA23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E41C3-0971-4E58-A604-32AC5CBE79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20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E41C3-0971-4E58-A604-32AC5CBE795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21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E41C3-0971-4E58-A604-32AC5CBE795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2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E41C3-0971-4E58-A604-32AC5CBE795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3E2DFEEE-2D24-496E-AE75-FA9520DE4F7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ar-SA"/>
              <a:t>محظور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91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E41C3-0971-4E58-A604-32AC5CBE795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3E2DFEEE-2D24-496E-AE75-FA9520DE4F7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ar-SA"/>
              <a:t>منظمة الصحة العالمية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91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5894-1929-4844-912B-491376F45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FC20F2-47F5-4013-A8F8-65176F5FD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6726B-42C3-4CFF-84E2-3A635D7B1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96E7-96C0-4B5A-88C2-AC495311A6F6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CB366-84C1-4968-A38B-C8C3BF390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1901B-DC38-41C2-AD03-1AF6AA5D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2D1-C54A-4B43-8139-0E031684D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53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C2F0F-4834-42E5-AAE6-78FC9D801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1974A-E31A-4D42-8142-9FE8C2FDF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09DE3-8964-4004-BDBB-69914C8F4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96E7-96C0-4B5A-88C2-AC495311A6F6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AAE33-04F5-4048-9CCA-86597E07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D63F4-15AA-4F09-B73B-3D914AA3C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2D1-C54A-4B43-8139-0E031684D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D3C928-2EE7-4819-B119-F004F982A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7417A-85DA-491F-9380-2ACFDA95A0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8F47B-6E9E-47EE-A0A0-4A9DB8E02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96E7-96C0-4B5A-88C2-AC495311A6F6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9BFE4-956D-4D4A-A174-134D05192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4961A-D4DF-43A8-AB6F-D231D77E0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2D1-C54A-4B43-8139-0E031684D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78DCC-DDF7-4F74-B137-230EABF51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1929FC-ED43-49EC-AE6C-DB5DDFFA1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B26C7-37F3-48B3-BEAA-71326CBC0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DA9DA-2B90-4420-9632-31E0369C992A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D38A3-D3EE-49EA-A958-F39131E3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C7E3E-833B-4D34-B11A-E9C6649A2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C4D0-B626-43FB-B1FF-5C1EFDB29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75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9E19-39A7-4016-809A-F2859B5F9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FC79A-7A37-405E-8FC6-77E273FF2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39E32-185F-41D6-BA7A-81D9375C5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DA9DA-2B90-4420-9632-31E0369C992A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75811-3CB9-45B4-AB10-AD1487C0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D2CE4-5610-4237-807A-99722621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C4D0-B626-43FB-B1FF-5C1EFDB29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39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B7C8-9B97-41D3-A47B-B9C8741CC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D83F4-EFBF-4C03-AEA9-67AFF3A72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FC7BD-BBC9-4F38-9FDD-1DD2F3196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DA9DA-2B90-4420-9632-31E0369C992A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C22CB-15E8-4115-B255-504D667A6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CC5F5-9C74-427E-9DFB-58BE7C3C3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C4D0-B626-43FB-B1FF-5C1EFDB29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58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DA58F-E8AF-4964-B5A8-14604E3D8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2C376-9A39-4AD4-812F-27DA31093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024A6-908B-41A4-91C5-31AA95979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88FF6-2408-48B2-BCFB-DFCC665BA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DA9DA-2B90-4420-9632-31E0369C992A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18D87-1369-42AA-AE64-9F22E6B15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E1FA7-B9FC-49B5-893F-D708F3EEE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C4D0-B626-43FB-B1FF-5C1EFDB29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069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EC10E-760C-413B-80AB-5B62B5E2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F6A48-40DD-4C56-86F4-8E4CB5A23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8FE3B-D0C1-43E6-8749-47A63457B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6553FE-4888-432F-A688-8C137D418E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4421DF-8C3C-4EBE-8674-494C0F89D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54F191-D598-41D7-94C6-012F83760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DA9DA-2B90-4420-9632-31E0369C992A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E5B1E7-337A-4869-8AF4-0D720159E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E639D9-161E-4293-981E-584A5444B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C4D0-B626-43FB-B1FF-5C1EFDB29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94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96CE-9398-4089-82B3-C81124FDD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3B574-017D-4874-A876-296794AEE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DA9DA-2B90-4420-9632-31E0369C992A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15A03-9C25-48D8-A7DD-EA03C1A60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204CD-2969-450D-85E3-67D690994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C4D0-B626-43FB-B1FF-5C1EFDB29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740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35B597-85DB-4D48-A379-A72CDD22C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DA9DA-2B90-4420-9632-31E0369C992A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19879F-9B15-4BE9-8CDE-B470D28C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5FCB9-A446-4982-9C6D-FC26C960C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C4D0-B626-43FB-B1FF-5C1EFDB29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53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C97A-D88C-454B-AEEC-2AF00363A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35F17-F400-4821-A308-3A62FD26D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47667-BC45-466F-8167-11CAC9C54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63242-A575-46D4-B681-BA7A78095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DA9DA-2B90-4420-9632-31E0369C992A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20C8C-30AA-4DD5-98E1-AE205EAD1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85E1A-9CD4-453B-86D2-184560B33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C4D0-B626-43FB-B1FF-5C1EFDB29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09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54D38-EBCB-4289-A66A-8211D30B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A0C8F-F92D-46DD-BB5C-EF68987F6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FFC16-B8BD-404E-912F-D1366068A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96E7-96C0-4B5A-88C2-AC495311A6F6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F7A65-4780-43C4-957D-50DEA7D35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BD582-32C0-40CD-A962-3B1B779A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2D1-C54A-4B43-8139-0E031684D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2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604D-B1FC-4723-8380-12732728A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70485-8ED1-4F37-9D62-DFC189D705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6AC8B-ACFF-44FC-AF58-98D53AE46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3154E-7D4D-470B-AFD0-4F460A17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DA9DA-2B90-4420-9632-31E0369C992A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39C4F-DCCD-4220-832C-E985368F5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3E063-D0B8-46F7-AEA2-62C5114B2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C4D0-B626-43FB-B1FF-5C1EFDB29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446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59BD0-846D-4EDA-A304-5D0F6AA9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6EF2A6-5A16-4431-800B-31D56EE89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5F855-DEAD-4678-96E6-D5D0015A2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DA9DA-2B90-4420-9632-31E0369C992A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858B9-F99B-44EC-9B5D-1541B41C7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42F1D-08C7-4359-8B69-81D1B870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C4D0-B626-43FB-B1FF-5C1EFDB29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299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049E06-A307-46CA-AE23-C7C8C73BF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292AC-E501-4FDE-80D5-EA66843F0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B5DB-07C5-4A57-905B-2B95AB10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DA9DA-2B90-4420-9632-31E0369C992A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404B4-DA9A-491F-93E7-32F307561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A82A8-4791-454E-A1A6-183E7263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C4D0-B626-43FB-B1FF-5C1EFDB29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410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122ED-55FE-485C-B8BD-EF7D7AAB2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22CF07-20CE-4416-B570-C3987D04D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15D37-FB9C-418D-837D-D710C3DFF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5FA43-A9BD-4ADB-BF58-BE42D9482698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4BAF4-17C5-4B5D-969B-F3A617146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00FE3-8A85-481D-BC44-281A9CAE3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056F-10CD-4B5E-B0B6-D7EB635BD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789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2431-8708-4E3F-8E29-81952324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A4F4A-DD96-4AF3-ADC8-E06F8B63D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753A3-4DAB-43D5-BBB0-97A25BE78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5FA43-A9BD-4ADB-BF58-BE42D9482698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39024-E66A-4C07-9816-DEC9D9E24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E6C1B-0E13-4385-AE51-33AE849F0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056F-10CD-4B5E-B0B6-D7EB635BD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860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F1555-13CF-45C6-A30E-BCA24B5A7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8825C-FF9A-4A73-A201-B99F088B9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1840A-55E1-4CCF-BEDE-C7A71E86D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5FA43-A9BD-4ADB-BF58-BE42D9482698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2C06B-275D-40BA-9474-3AA0CD44A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242FD-F9AE-45B3-8294-D58C8113E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056F-10CD-4B5E-B0B6-D7EB635BD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162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65418-6FB9-4DCF-8D7D-B511ACED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07BDB-2E96-4891-8DF8-B0AD66CE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6F7EE-6510-4736-AF2C-316684AC7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D6D93-CD99-45DB-B715-CA76DC489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5FA43-A9BD-4ADB-BF58-BE42D9482698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9774F-3355-4AA9-B290-76C8D1F1D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E3BFEC-29D4-49F0-83AE-B93DC3AFC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056F-10CD-4B5E-B0B6-D7EB635BD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125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8863C-497C-4410-9567-BBAD0A926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C2154-07F8-41E7-8F2F-AF7E8CA0A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A7F2C-ED22-4BA4-9AC6-B4DD0459C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E1C44-E3AC-41C6-97AB-C78C3A7C87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DF8A7F-2026-44EA-860E-3710CB3C39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0D443B-E384-4EE1-82F7-7E732FDC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5FA43-A9BD-4ADB-BF58-BE42D9482698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91D628-8FCB-45AB-8372-79FB5CC59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0F390F-13CC-4B62-94B0-D1DCBC70C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056F-10CD-4B5E-B0B6-D7EB635BD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487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AD83A-D589-4F5B-BED8-5009A705F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06C9A-6FA7-4960-B112-560E35848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5FA43-A9BD-4ADB-BF58-BE42D9482698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A8E0D4-0911-46E4-928A-5B4C376EE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C18B9-9455-4562-805A-07E3CD438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056F-10CD-4B5E-B0B6-D7EB635BD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933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382726-6526-4EF9-9E62-49650ED0F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5FA43-A9BD-4ADB-BF58-BE42D9482698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727E4-C161-410D-9DFF-55A6B624C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D044A-8B1C-4EC5-88B9-F52DFD56F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056F-10CD-4B5E-B0B6-D7EB635BD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80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0985-6FEA-4843-82FF-8CC5EE784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21C9C-20BF-4484-9723-43BA09805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95B4B-C091-4261-85B4-49D748813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96E7-96C0-4B5A-88C2-AC495311A6F6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94179-8E28-4296-895F-7D35BB3BD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376D3-6FA1-408A-A9BB-EFCD9F347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2D1-C54A-4B43-8139-0E031684D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734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C8E36-EE11-443C-BE35-5656E0BE9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68354-6539-42EE-A792-537FC62D9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F7D09-1690-4C18-AD5A-3B0DCA50B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232AE-C8F9-41D6-957C-CFEA8D3C9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5FA43-A9BD-4ADB-BF58-BE42D9482698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7F841-5973-4B69-BF5B-A86420340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044D9-3D93-40F4-BA7E-553F0A59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056F-10CD-4B5E-B0B6-D7EB635BD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3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F3BF2-D4A0-433D-9B0B-62604392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86B93C-FF99-4F3F-891A-EE17D6530A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C1349E-B535-4385-86CA-9B524CD1A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905D9-4E02-4DB2-B446-66D56057F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5FA43-A9BD-4ADB-BF58-BE42D9482698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F1DDE-61D5-4D91-B7DF-4941821E0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6B4AA-8B02-41D2-B4AB-232E94CD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056F-10CD-4B5E-B0B6-D7EB635BD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603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C5EBE-0D3A-4064-85A2-29F7EAB9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C666B-EDBC-40BE-8101-AA36EFFE6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B118B-5FDB-4C7A-A836-FDB628677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5FA43-A9BD-4ADB-BF58-BE42D9482698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A464E-5BA7-4868-8118-D477B1FE1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5F30D-1770-4466-A7FC-4A9C0200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056F-10CD-4B5E-B0B6-D7EB635BD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210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9B3C08-3C5A-41E9-9531-B50E300E10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AEA13-5920-4318-94E5-8F9B7D75E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434DE-1CD6-454A-A86E-E6307F4D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5FA43-A9BD-4ADB-BF58-BE42D9482698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EA2BC-98D3-44E0-B078-E180D6E81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DFD46-A876-4152-AD2F-5205DE377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A056F-10CD-4B5E-B0B6-D7EB635BD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15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06BC2-64B3-446D-A114-73C64627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04118-8934-4F98-9E09-F0740494F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A301DC-3830-4964-BD85-2977B85F5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264069-7434-4B36-9530-907F9CB5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96E7-96C0-4B5A-88C2-AC495311A6F6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ED9AB-7601-4891-AB6D-65DAF0573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3E2A9F-683B-430C-8959-4E623151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2D1-C54A-4B43-8139-0E031684D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1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C930F-039E-4850-AA22-A6B6E3F7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620C5-55AC-44AB-966E-E05A022B0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96A72-CE2B-4471-A9D5-9655180C5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042C53-7288-49D8-9900-9A43CF5A1E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A6773A-17E2-435A-B7AA-A6BFA3DF5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DAE8B3-1928-4B15-B802-C66A85C56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96E7-96C0-4B5A-88C2-AC495311A6F6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8A1BAC-2424-41A9-AE60-6881FA7B9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1C5AAF-F3C6-4FF1-BB53-96AB6418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2D1-C54A-4B43-8139-0E031684D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11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9633-5D2E-4C99-B88D-832DE26AD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3D8E14-B4DC-4402-9F48-1AEB88E50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96E7-96C0-4B5A-88C2-AC495311A6F6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69D33F-BBC0-4BE1-89DA-5AA614DD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74A268-1C2A-41E3-8A98-2FFC412B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2D1-C54A-4B43-8139-0E031684D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70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0396A0-5E7A-4734-93D2-956C264BF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96E7-96C0-4B5A-88C2-AC495311A6F6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EB5C2-C916-464D-A5D5-0F357E886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CA667-42C2-4F24-99CB-6D0ADCC7F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2D1-C54A-4B43-8139-0E031684D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50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42A4-63B5-4FEA-93C5-31C2F6D48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7CD2-88A6-40A9-AE4E-A88207735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462AA-0431-4DA3-A72F-6B5FC320D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6B1FF-3CFF-439F-B134-6340F1BC5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96E7-96C0-4B5A-88C2-AC495311A6F6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C9BE48-AF21-4705-8CA1-014036FAA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2529D-3278-4BE3-A28B-88EDAA37E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2D1-C54A-4B43-8139-0E031684D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31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ABBA-313A-4DA3-9A95-3A48A645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145B26-B987-4082-BF45-B6AC742E95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805D0-D106-4078-A602-688021246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5EFFB-0B3E-4C22-BFB2-11AA08CE1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96E7-96C0-4B5A-88C2-AC495311A6F6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94274-7198-4C8E-917F-D686E51F7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4F2CE-337A-43A4-B72B-CF8EA8D10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2D1-C54A-4B43-8139-0E031684D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07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4F14F4-DD71-453C-A32D-55F714B92A1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" y="1"/>
            <a:ext cx="9125029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086BE-50BF-4D3B-B1FA-F21546B28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8" y="-46036"/>
            <a:ext cx="5890149" cy="757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0F3F0-0CE4-47D7-BC7B-425E436F5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F745F-9502-4CCB-96C4-86A4904878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F96E7-96C0-4B5A-88C2-AC495311A6F6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17E07-8FCC-491D-9FE0-3705A7B32A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C85E3-7200-45BC-8100-0AA84348C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612D1-C54A-4B43-8139-0E031684D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1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C19CDC-35F2-4A91-86B0-A2F127E4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1FDBA-ADF3-4771-AA91-928906FBF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8A02D-9D9D-44A5-A8C9-D335A66825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DA9DA-2B90-4420-9632-31E0369C992A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BEA51-22AC-4FCC-8168-A2AF1F4D0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36959-67D6-4972-A851-8FECA9B64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9C4D0-B626-43FB-B1FF-5C1EFDB29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3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DEC8B-D1BE-441E-89A3-0CA878B73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CDF97-FE18-4208-80C6-31FF5DD6B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C77E-67B0-4BA0-AD65-FB6FDF8A19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5FA43-A9BD-4ADB-BF58-BE42D9482698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9BC4A-BBD7-4DDD-9F3C-91B4DC6A1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52B07-7D1D-4190-9A68-021B1537B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056F-10CD-4B5E-B0B6-D7EB635BDA3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272F62-A291-41E9-A52E-400B4BED8CC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2"/>
            <a:ext cx="2813248" cy="298487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797E7B8B-E324-4B45-AC69-E063D470B5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525" y="6781800"/>
            <a:ext cx="916305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7A5F44D-E958-4784-9FA0-0B0A5D417F42}"/>
              </a:ext>
            </a:extLst>
          </p:cNvPr>
          <p:cNvSpPr txBox="1">
            <a:spLocks/>
          </p:cNvSpPr>
          <p:nvPr userDrawn="1"/>
        </p:nvSpPr>
        <p:spPr>
          <a:xfrm>
            <a:off x="3505200" y="645014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2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درجة السرية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20FD6DE-A891-4656-8966-9E3AF5BCB6C5}"/>
              </a:ext>
            </a:extLst>
          </p:cNvPr>
          <p:cNvSpPr txBox="1">
            <a:spLocks/>
          </p:cNvSpPr>
          <p:nvPr userDrawn="1"/>
        </p:nvSpPr>
        <p:spPr>
          <a:xfrm>
            <a:off x="3505200" y="-142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2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درجة السرية</a:t>
            </a:r>
          </a:p>
        </p:txBody>
      </p:sp>
    </p:spTree>
    <p:extLst>
      <p:ext uri="{BB962C8B-B14F-4D97-AF65-F5344CB8AC3E}">
        <p14:creationId xmlns:p14="http://schemas.microsoft.com/office/powerpoint/2010/main" val="283794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0.png"/><Relationship Id="rId4" Type="http://schemas.openxmlformats.org/officeDocument/2006/relationships/slide" Target="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0.png"/><Relationship Id="rId4" Type="http://schemas.openxmlformats.org/officeDocument/2006/relationships/slide" Target="slide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22.xml"/><Relationship Id="rId18" Type="http://schemas.openxmlformats.org/officeDocument/2006/relationships/slide" Target="slide29.xml"/><Relationship Id="rId3" Type="http://schemas.openxmlformats.org/officeDocument/2006/relationships/slide" Target="slide15.xml"/><Relationship Id="rId21" Type="http://schemas.openxmlformats.org/officeDocument/2006/relationships/slide" Target="slide9.xml"/><Relationship Id="rId7" Type="http://schemas.openxmlformats.org/officeDocument/2006/relationships/slide" Target="slide20.xml"/><Relationship Id="rId12" Type="http://schemas.openxmlformats.org/officeDocument/2006/relationships/slide" Target="slide16.xml"/><Relationship Id="rId17" Type="http://schemas.openxmlformats.org/officeDocument/2006/relationships/slide" Target="slide31.xml"/><Relationship Id="rId2" Type="http://schemas.openxmlformats.org/officeDocument/2006/relationships/slide" Target="slide10.xml"/><Relationship Id="rId16" Type="http://schemas.openxmlformats.org/officeDocument/2006/relationships/slide" Target="slide19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27.xml"/><Relationship Id="rId11" Type="http://schemas.openxmlformats.org/officeDocument/2006/relationships/slide" Target="slide26.xml"/><Relationship Id="rId5" Type="http://schemas.openxmlformats.org/officeDocument/2006/relationships/slide" Target="slide24.xml"/><Relationship Id="rId15" Type="http://schemas.openxmlformats.org/officeDocument/2006/relationships/slide" Target="slide18.xml"/><Relationship Id="rId10" Type="http://schemas.openxmlformats.org/officeDocument/2006/relationships/slide" Target="slide23.xml"/><Relationship Id="rId19" Type="http://schemas.openxmlformats.org/officeDocument/2006/relationships/slide" Target="slide30.xml"/><Relationship Id="rId4" Type="http://schemas.openxmlformats.org/officeDocument/2006/relationships/slide" Target="slide28.xml"/><Relationship Id="rId9" Type="http://schemas.openxmlformats.org/officeDocument/2006/relationships/slide" Target="slide13.xml"/><Relationship Id="rId14" Type="http://schemas.openxmlformats.org/officeDocument/2006/relationships/slide" Target="slide17.xml"/><Relationship Id="rId22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13" Type="http://schemas.openxmlformats.org/officeDocument/2006/relationships/slide" Target="slide45.xml"/><Relationship Id="rId18" Type="http://schemas.openxmlformats.org/officeDocument/2006/relationships/slide" Target="slide52.xml"/><Relationship Id="rId3" Type="http://schemas.openxmlformats.org/officeDocument/2006/relationships/slide" Target="slide38.xml"/><Relationship Id="rId21" Type="http://schemas.openxmlformats.org/officeDocument/2006/relationships/slide" Target="slide8.xml"/><Relationship Id="rId7" Type="http://schemas.openxmlformats.org/officeDocument/2006/relationships/slide" Target="slide43.xml"/><Relationship Id="rId12" Type="http://schemas.openxmlformats.org/officeDocument/2006/relationships/slide" Target="slide39.xml"/><Relationship Id="rId17" Type="http://schemas.openxmlformats.org/officeDocument/2006/relationships/slide" Target="slide54.xml"/><Relationship Id="rId2" Type="http://schemas.openxmlformats.org/officeDocument/2006/relationships/slide" Target="slide33.xml"/><Relationship Id="rId16" Type="http://schemas.openxmlformats.org/officeDocument/2006/relationships/slide" Target="slide42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50.xml"/><Relationship Id="rId11" Type="http://schemas.openxmlformats.org/officeDocument/2006/relationships/slide" Target="slide48.xml"/><Relationship Id="rId5" Type="http://schemas.openxmlformats.org/officeDocument/2006/relationships/slide" Target="slide47.xml"/><Relationship Id="rId15" Type="http://schemas.openxmlformats.org/officeDocument/2006/relationships/slide" Target="slide41.xml"/><Relationship Id="rId10" Type="http://schemas.openxmlformats.org/officeDocument/2006/relationships/slide" Target="slide46.xml"/><Relationship Id="rId19" Type="http://schemas.openxmlformats.org/officeDocument/2006/relationships/slide" Target="slide53.xml"/><Relationship Id="rId4" Type="http://schemas.openxmlformats.org/officeDocument/2006/relationships/slide" Target="slide51.xml"/><Relationship Id="rId9" Type="http://schemas.openxmlformats.org/officeDocument/2006/relationships/slide" Target="slide36.xml"/><Relationship Id="rId14" Type="http://schemas.openxmlformats.org/officeDocument/2006/relationships/slide" Target="slide40.xml"/><Relationship Id="rId22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BB78AD-D750-41CF-A7C2-40033D2CAA40}"/>
              </a:ext>
            </a:extLst>
          </p:cNvPr>
          <p:cNvSpPr txBox="1"/>
          <p:nvPr/>
        </p:nvSpPr>
        <p:spPr>
          <a:xfrm>
            <a:off x="762000" y="4758605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3200" b="1" dirty="0">
                <a:solidFill>
                  <a:srgbClr val="9B874F"/>
                </a:solidFill>
              </a:rPr>
              <a:t>Safety, Environment, &amp; Worthiness (SEW)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48783-2CA7-4C30-A747-BC8DDD5E9F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219200"/>
            <a:ext cx="2895600" cy="3539405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57A49F6-E4E4-44F0-83B9-7CB260D63393}"/>
              </a:ext>
            </a:extLst>
          </p:cNvPr>
          <p:cNvSpPr txBox="1">
            <a:spLocks/>
          </p:cNvSpPr>
          <p:nvPr/>
        </p:nvSpPr>
        <p:spPr>
          <a:xfrm>
            <a:off x="5791200" y="3048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09F674-8D89-4FDF-8D30-3623CBDD872D}" type="datetime2">
              <a:rPr lang="en-US" smtClean="0">
                <a:solidFill>
                  <a:schemeClr val="bg2">
                    <a:lumMod val="10000"/>
                  </a:schemeClr>
                </a:solidFill>
              </a:rPr>
              <a:pPr>
                <a:defRPr/>
              </a:pPr>
              <a:t>Thursday, May 15, 2025</a:t>
            </a:fld>
            <a:endParaRPr lang="ar-AE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805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8DC9B-4C6E-4D21-968F-CBC6256B7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 SMS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8E7C1-1F83-48B4-A845-BC5DD051D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Regardless of the organization’s size or complexity, all elements of the JAC SMS framework applies.</a:t>
            </a:r>
          </a:p>
          <a:p>
            <a:r>
              <a:rPr lang="en-US" sz="2400" dirty="0"/>
              <a:t>The JAC SMS consists of four main components (pillars). These pillars are critically important to establishing a comprehensive safety program.</a:t>
            </a:r>
          </a:p>
          <a:p>
            <a:pPr lvl="1"/>
            <a:r>
              <a:rPr lang="en-US" dirty="0"/>
              <a:t>Policy &amp; Objectives</a:t>
            </a:r>
          </a:p>
          <a:p>
            <a:pPr lvl="1"/>
            <a:r>
              <a:rPr lang="en-US" sz="2400" dirty="0"/>
              <a:t>Risk Management</a:t>
            </a:r>
          </a:p>
          <a:p>
            <a:pPr lvl="1"/>
            <a:r>
              <a:rPr lang="en-US" sz="2400" dirty="0"/>
              <a:t>Assurance</a:t>
            </a:r>
            <a:endParaRPr lang="en-US" dirty="0"/>
          </a:p>
          <a:p>
            <a:pPr lvl="1"/>
            <a:r>
              <a:rPr lang="en-US" sz="2400" dirty="0"/>
              <a:t>Promotion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E95F0-5557-4754-89AA-EA129BCB7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733800"/>
            <a:ext cx="2755631" cy="22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15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27A20A-1484-4DBD-96A5-B10B758DD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 Safety Management System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D31D6C1-C554-4CB2-AD48-EA95AFB5AA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31"/>
          <a:stretch/>
        </p:blipFill>
        <p:spPr>
          <a:xfrm>
            <a:off x="533400" y="1537291"/>
            <a:ext cx="3415570" cy="4955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8CD753-9E1E-4248-94E2-CA2A69518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584" y="1523472"/>
            <a:ext cx="599073" cy="9295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466EAA3-2828-44E7-9050-F65EC129A0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74"/>
          <a:stretch/>
        </p:blipFill>
        <p:spPr>
          <a:xfrm>
            <a:off x="4735565" y="1513246"/>
            <a:ext cx="605746" cy="9295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B6425A8-6209-4DF1-A8F3-6BF11B08AA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3768" y="2449496"/>
            <a:ext cx="631888" cy="982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3C1FF78-C813-4980-B4B0-3278EDF687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265"/>
          <a:stretch/>
        </p:blipFill>
        <p:spPr>
          <a:xfrm>
            <a:off x="6133969" y="2482170"/>
            <a:ext cx="595606" cy="9422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8C8F1F3-EE82-48AB-9B86-0E020A0CED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9584" y="2493995"/>
            <a:ext cx="599073" cy="931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E94C810-21A8-4D8E-8223-7B96A71B3F6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301"/>
          <a:stretch/>
        </p:blipFill>
        <p:spPr>
          <a:xfrm>
            <a:off x="4735564" y="2484668"/>
            <a:ext cx="605746" cy="9477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46597B0-F3A6-499D-AC44-E99874B63E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7574" y="1533182"/>
            <a:ext cx="599823" cy="9295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BC2B0DC-8279-441B-98E9-362C562CCE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1495" y="1513246"/>
            <a:ext cx="599514" cy="9295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7B18722-9361-4434-99E4-1E1F3C626D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55950" y="1515140"/>
            <a:ext cx="599073" cy="929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F4DD099-75A0-4860-AFFC-16D894494B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12927" y="1540932"/>
            <a:ext cx="605068" cy="941238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BC1566D-F6E7-4AB0-BA29-1B78B7B76CC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144"/>
          <a:stretch/>
        </p:blipFill>
        <p:spPr>
          <a:xfrm>
            <a:off x="6854844" y="2506447"/>
            <a:ext cx="594626" cy="941238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ED7DDD1-1F48-4057-A726-EBF51802C7A5}"/>
              </a:ext>
            </a:extLst>
          </p:cNvPr>
          <p:cNvSpPr txBox="1"/>
          <p:nvPr/>
        </p:nvSpPr>
        <p:spPr>
          <a:xfrm>
            <a:off x="3987965" y="3491362"/>
            <a:ext cx="512063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REG 385-1    OSHE Management System &amp; Policy</a:t>
            </a:r>
          </a:p>
          <a:p>
            <a:r>
              <a:rPr lang="en-US" sz="1600" dirty="0"/>
              <a:t>REG 385-2    Occupational Safety &amp; Health</a:t>
            </a:r>
          </a:p>
          <a:p>
            <a:r>
              <a:rPr lang="en-US" sz="1600" dirty="0"/>
              <a:t>REG 385-3    Safety Investigations and Reports</a:t>
            </a:r>
          </a:p>
          <a:p>
            <a:r>
              <a:rPr lang="en-US" sz="1600" dirty="0"/>
              <a:t>REG 385-4    Aviation Safety</a:t>
            </a:r>
          </a:p>
          <a:p>
            <a:r>
              <a:rPr lang="en-US" sz="1600" dirty="0"/>
              <a:t>REG 385-5    Risk Management</a:t>
            </a:r>
          </a:p>
          <a:p>
            <a:r>
              <a:rPr lang="en-US" sz="1600" dirty="0"/>
              <a:t>REG 385-6    Environmental Management</a:t>
            </a:r>
          </a:p>
          <a:p>
            <a:r>
              <a:rPr lang="en-US" sz="1600" dirty="0"/>
              <a:t>SGL 385-6.1 Hazardous Materials</a:t>
            </a:r>
          </a:p>
          <a:p>
            <a:r>
              <a:rPr lang="en-US" sz="1600" dirty="0"/>
              <a:t>REG 385-7    Ammo, Exp, &amp; Weapons Safety</a:t>
            </a:r>
          </a:p>
          <a:p>
            <a:r>
              <a:rPr lang="en-US" sz="1600" dirty="0"/>
              <a:t>REG 385-8    Operational &amp; Deployment Safety</a:t>
            </a:r>
          </a:p>
          <a:p>
            <a:r>
              <a:rPr lang="en-US" sz="1600" dirty="0"/>
              <a:t>SGL 385-8.1 Helipad and Helicopter LZ Safety</a:t>
            </a:r>
          </a:p>
          <a:p>
            <a:r>
              <a:rPr lang="en-US" sz="1600" dirty="0"/>
              <a:t>REG 385-9    Management of Contractors</a:t>
            </a:r>
          </a:p>
          <a:p>
            <a:r>
              <a:rPr lang="en-US" sz="1600" dirty="0"/>
              <a:t>REG 385-10  Emergency Management</a:t>
            </a:r>
          </a:p>
        </p:txBody>
      </p:sp>
    </p:spTree>
    <p:extLst>
      <p:ext uri="{BB962C8B-B14F-4D97-AF65-F5344CB8AC3E}">
        <p14:creationId xmlns:p14="http://schemas.microsoft.com/office/powerpoint/2010/main" val="257373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AC53E-3956-441D-8324-A76ADAFF8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of Contractors</a:t>
            </a:r>
            <a:br>
              <a:rPr lang="en-US" dirty="0"/>
            </a:br>
            <a:r>
              <a:rPr lang="en-US" sz="2000" dirty="0"/>
              <a:t>JAC REG 385-9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761-B794-4F8E-9A7B-55EA9D05E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To ensure a systematic approach to the management of contractors based on the authority and direction of Occupational Safety and Health – Abu Dhabi (OSHAD) guidance and JAC REG 385-1.</a:t>
            </a:r>
          </a:p>
          <a:p>
            <a:pPr lvl="1"/>
            <a:r>
              <a:rPr lang="en-US" dirty="0"/>
              <a:t>Improve the planning and management of projects from the very start.</a:t>
            </a:r>
          </a:p>
          <a:p>
            <a:pPr lvl="1"/>
            <a:r>
              <a:rPr lang="en-US" dirty="0"/>
              <a:t>Identify hazards early on, so they can be eliminated or reduced at the design or planning stage and the remaining risks can be properly managed.</a:t>
            </a:r>
          </a:p>
          <a:p>
            <a:pPr lvl="1"/>
            <a:r>
              <a:rPr lang="en-US" dirty="0"/>
              <a:t>Target effort where it can do the most good in terms of health and safety.</a:t>
            </a:r>
          </a:p>
          <a:p>
            <a:pPr lvl="1"/>
            <a:r>
              <a:rPr lang="en-US" dirty="0"/>
              <a:t>Save resources (i.e., money and time).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80F9308D-7A9F-4681-B936-4F61B18F21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4621789"/>
                  </p:ext>
                </p:extLst>
              </p:nvPr>
            </p:nvGraphicFramePr>
            <p:xfrm>
              <a:off x="7772400" y="5840240"/>
              <a:ext cx="1257759" cy="943319"/>
            </p:xfrm>
            <a:graphic>
              <a:graphicData uri="http://schemas.microsoft.com/office/powerpoint/2016/slidezoom">
                <pslz:sldZm>
                  <pslz:sldZmObj sldId="314" cId="851397262">
                    <pslz:zmPr id="{A93C7910-B441-46D3-969E-2B33634DAA2D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57759" cy="9433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0F9308D-7A9F-4681-B936-4F61B18F21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72400" y="5840240"/>
                <a:ext cx="1257759" cy="9433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9104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0E7469-D643-48A4-BACF-1306A1459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Emergency Procedures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3947C-69A2-4E1B-8AAB-D63D38808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2" indent="0">
              <a:buNone/>
            </a:pPr>
            <a:r>
              <a:rPr lang="en-US" sz="2800" dirty="0"/>
              <a:t>In the event of a building emergency/alarm, refer to the evacuation plans posted throughout the facility.  </a:t>
            </a:r>
          </a:p>
          <a:p>
            <a:pPr marL="457200" lvl="2" indent="-457200"/>
            <a:r>
              <a:rPr lang="en-US" sz="2800" dirty="0"/>
              <a:t>Go to the assigned, or nearest assembly point.</a:t>
            </a:r>
          </a:p>
          <a:p>
            <a:pPr marL="457200" lvl="2" indent="-457200"/>
            <a:r>
              <a:rPr lang="en-US" sz="2800" dirty="0"/>
              <a:t>Contact your supervisor for accountability.</a:t>
            </a:r>
          </a:p>
          <a:p>
            <a:pPr marL="457200" lvl="2" indent="-457200"/>
            <a:r>
              <a:rPr lang="en-US" sz="2800" dirty="0"/>
              <a:t>Notify the military POC at the assembly point.</a:t>
            </a:r>
          </a:p>
          <a:p>
            <a:pPr marL="0" lvl="1" indent="0">
              <a:buNone/>
            </a:pPr>
            <a:r>
              <a:rPr lang="en-US" sz="3200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5900D6-2F65-427D-9DE9-2870DC546FF5}"/>
              </a:ext>
            </a:extLst>
          </p:cNvPr>
          <p:cNvSpPr txBox="1">
            <a:spLocks/>
          </p:cNvSpPr>
          <p:nvPr/>
        </p:nvSpPr>
        <p:spPr>
          <a:xfrm>
            <a:off x="228600" y="3428999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B739C-F0A0-4C7C-8A09-3D0C21DA9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248" y="4038599"/>
            <a:ext cx="3579152" cy="2454275"/>
          </a:xfrm>
          <a:prstGeom prst="rect">
            <a:avLst/>
          </a:prstGeom>
          <a:ln>
            <a:solidFill>
              <a:prstClr val="ltGray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8A6B92-CA75-4A40-9A93-2044E3DAC83F}"/>
              </a:ext>
            </a:extLst>
          </p:cNvPr>
          <p:cNvGrpSpPr/>
          <p:nvPr/>
        </p:nvGrpSpPr>
        <p:grpSpPr>
          <a:xfrm>
            <a:off x="2135238" y="4213428"/>
            <a:ext cx="2800960" cy="2104616"/>
            <a:chOff x="1771040" y="4224244"/>
            <a:chExt cx="2800960" cy="21046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D27595-8B89-4A00-BF6E-D89E29D5B39B}"/>
                </a:ext>
              </a:extLst>
            </p:cNvPr>
            <p:cNvSpPr/>
            <p:nvPr/>
          </p:nvSpPr>
          <p:spPr>
            <a:xfrm>
              <a:off x="1788324" y="4224244"/>
              <a:ext cx="2783676" cy="208765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0AC265-AC95-42A3-B051-AA393BA89320}"/>
                </a:ext>
              </a:extLst>
            </p:cNvPr>
            <p:cNvCxnSpPr>
              <a:cxnSpLocks/>
              <a:stCxn id="8" idx="1"/>
              <a:endCxn id="8" idx="2"/>
            </p:cNvCxnSpPr>
            <p:nvPr/>
          </p:nvCxnSpPr>
          <p:spPr>
            <a:xfrm>
              <a:off x="1788324" y="5268072"/>
              <a:ext cx="1391838" cy="1043828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F5B36D3-BEC9-4805-8C1E-DE13E45189F4}"/>
                </a:ext>
              </a:extLst>
            </p:cNvPr>
            <p:cNvCxnSpPr>
              <a:cxnSpLocks/>
              <a:stCxn id="8" idx="0"/>
              <a:endCxn id="8" idx="3"/>
            </p:cNvCxnSpPr>
            <p:nvPr/>
          </p:nvCxnSpPr>
          <p:spPr>
            <a:xfrm>
              <a:off x="3180162" y="4224244"/>
              <a:ext cx="1391838" cy="1043828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76D476C-EFBA-4F92-9DE6-2B6970C44FA6}"/>
                </a:ext>
              </a:extLst>
            </p:cNvPr>
            <p:cNvCxnSpPr>
              <a:cxnSpLocks/>
            </p:cNvCxnSpPr>
            <p:nvPr/>
          </p:nvCxnSpPr>
          <p:spPr>
            <a:xfrm>
              <a:off x="2752933" y="4224244"/>
              <a:ext cx="1819067" cy="1420463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1514700-2132-4A28-A908-069497CD27BB}"/>
                </a:ext>
              </a:extLst>
            </p:cNvPr>
            <p:cNvCxnSpPr>
              <a:cxnSpLocks/>
            </p:cNvCxnSpPr>
            <p:nvPr/>
          </p:nvCxnSpPr>
          <p:spPr>
            <a:xfrm>
              <a:off x="2311755" y="4224244"/>
              <a:ext cx="2233065" cy="1751362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9FAC451-07D2-4A63-BC97-83BA61C345E9}"/>
                </a:ext>
              </a:extLst>
            </p:cNvPr>
            <p:cNvCxnSpPr>
              <a:cxnSpLocks/>
            </p:cNvCxnSpPr>
            <p:nvPr/>
          </p:nvCxnSpPr>
          <p:spPr>
            <a:xfrm>
              <a:off x="1788324" y="4536549"/>
              <a:ext cx="2301372" cy="1792311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9CC368F-81EF-4E93-B7ED-1EA208D3DC49}"/>
                </a:ext>
              </a:extLst>
            </p:cNvPr>
            <p:cNvCxnSpPr>
              <a:cxnSpLocks/>
            </p:cNvCxnSpPr>
            <p:nvPr/>
          </p:nvCxnSpPr>
          <p:spPr>
            <a:xfrm>
              <a:off x="1815605" y="4929694"/>
              <a:ext cx="1839888" cy="1392932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25DEF0-2269-470B-BDBD-BC5DD4F1CFDA}"/>
                </a:ext>
              </a:extLst>
            </p:cNvPr>
            <p:cNvCxnSpPr>
              <a:cxnSpLocks/>
            </p:cNvCxnSpPr>
            <p:nvPr/>
          </p:nvCxnSpPr>
          <p:spPr>
            <a:xfrm>
              <a:off x="1843398" y="4244928"/>
              <a:ext cx="2646348" cy="2066972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81A711F-8012-4866-B5F1-24DB672A9C29}"/>
                </a:ext>
              </a:extLst>
            </p:cNvPr>
            <p:cNvCxnSpPr>
              <a:cxnSpLocks/>
            </p:cNvCxnSpPr>
            <p:nvPr/>
          </p:nvCxnSpPr>
          <p:spPr>
            <a:xfrm>
              <a:off x="3621339" y="4227968"/>
              <a:ext cx="936714" cy="706507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0085D62-E1A2-46D2-9454-615981F9E0BE}"/>
                </a:ext>
              </a:extLst>
            </p:cNvPr>
            <p:cNvCxnSpPr>
              <a:cxnSpLocks/>
            </p:cNvCxnSpPr>
            <p:nvPr/>
          </p:nvCxnSpPr>
          <p:spPr>
            <a:xfrm>
              <a:off x="1779289" y="5622353"/>
              <a:ext cx="936714" cy="706507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096DB3C-AAE5-4C79-A4D3-8EE5FD79FA4B}"/>
                </a:ext>
              </a:extLst>
            </p:cNvPr>
            <p:cNvCxnSpPr>
              <a:cxnSpLocks/>
            </p:cNvCxnSpPr>
            <p:nvPr/>
          </p:nvCxnSpPr>
          <p:spPr>
            <a:xfrm>
              <a:off x="1771040" y="5953882"/>
              <a:ext cx="476606" cy="374978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3CB58B8-07BF-4860-8EF6-855FEC573B5F}"/>
                </a:ext>
              </a:extLst>
            </p:cNvPr>
            <p:cNvCxnSpPr>
              <a:cxnSpLocks/>
            </p:cNvCxnSpPr>
            <p:nvPr/>
          </p:nvCxnSpPr>
          <p:spPr>
            <a:xfrm>
              <a:off x="4079809" y="4254868"/>
              <a:ext cx="476606" cy="374978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38C3026-0850-44F6-9511-9B0F2573238C}"/>
              </a:ext>
            </a:extLst>
          </p:cNvPr>
          <p:cNvSpPr txBox="1"/>
          <p:nvPr/>
        </p:nvSpPr>
        <p:spPr>
          <a:xfrm>
            <a:off x="328163" y="4995884"/>
            <a:ext cx="1128835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Assembly </a:t>
            </a:r>
          </a:p>
          <a:p>
            <a:pPr algn="ctr"/>
            <a:r>
              <a:rPr lang="en-US" dirty="0"/>
              <a:t>Point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862630-DC07-4F43-A692-D11A0D0D0E1E}"/>
              </a:ext>
            </a:extLst>
          </p:cNvPr>
          <p:cNvCxnSpPr>
            <a:cxnSpLocks/>
          </p:cNvCxnSpPr>
          <p:nvPr/>
        </p:nvCxnSpPr>
        <p:spPr>
          <a:xfrm flipV="1">
            <a:off x="1636459" y="5139724"/>
            <a:ext cx="261717" cy="126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BBB55F-F5F8-4782-B1AD-0B7C11A9B5A0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892581" y="5642215"/>
            <a:ext cx="6708" cy="85065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838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30B9-1EEF-4086-A150-D80706CE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Emergency Procedures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3B75BE-6315-485F-88B0-C572DE82B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Get familiar with your work area.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the event of an emergency</a:t>
            </a:r>
          </a:p>
          <a:p>
            <a:r>
              <a:rPr lang="en-US" dirty="0"/>
              <a:t>Assess the situation</a:t>
            </a:r>
          </a:p>
          <a:p>
            <a:r>
              <a:rPr lang="en-US" dirty="0"/>
              <a:t>Attempt to mitigate, if safe to do so (remove power source to equipment, clean up spill, use fire extinguisher, secure area, etc.)</a:t>
            </a:r>
          </a:p>
          <a:p>
            <a:r>
              <a:rPr lang="en-US" dirty="0"/>
              <a:t>Notify via activation of alarm or verbal callout</a:t>
            </a:r>
          </a:p>
          <a:p>
            <a:r>
              <a:rPr lang="en-US" dirty="0"/>
              <a:t>Leave the exposure area and seek guidance from host facility and supervisor.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7B0A42-1588-47F0-874F-596D4A3B9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610" y="365125"/>
            <a:ext cx="2495550" cy="176220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A4902ECF-73C4-4A84-93B5-AF9D5C8BFC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1973624"/>
                  </p:ext>
                </p:extLst>
              </p:nvPr>
            </p:nvGraphicFramePr>
            <p:xfrm>
              <a:off x="7696200" y="5725478"/>
              <a:ext cx="1203960" cy="902970"/>
            </p:xfrm>
            <a:graphic>
              <a:graphicData uri="http://schemas.microsoft.com/office/powerpoint/2016/slidezoom">
                <pslz:sldZm>
                  <pslz:sldZmObj sldId="314" cId="851397262">
                    <pslz:zmPr id="{1AA5A28A-ACC3-44B9-A8B5-C00F8BB44CA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3960" cy="90297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4902ECF-73C4-4A84-93B5-AF9D5C8BFC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96200" y="5725478"/>
                <a:ext cx="1203960" cy="90297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1952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9B162-DE81-4CAB-ACA1-C800DB367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Site Protocol/Hazards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D4E3D-21BA-4683-8B35-D70A856F5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dirty="0"/>
              <a:t>You have been granted limited access to this military facility and therefore must have explicit permission from the customer POC prior to entering any new part of the facility.  </a:t>
            </a:r>
          </a:p>
          <a:p>
            <a:pPr marL="342900" lvl="1" indent="-342900"/>
            <a:r>
              <a:rPr lang="en-US" dirty="0"/>
              <a:t>If unsure, ask for permission first.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/>
              <a:t>There are many hazards within the hangar/maintenance areas on base.  </a:t>
            </a:r>
          </a:p>
          <a:p>
            <a:pPr marL="342900" lvl="1" indent="-342900"/>
            <a:r>
              <a:rPr lang="en-US" dirty="0"/>
              <a:t>Familiarize yourself with the assigned work environment.</a:t>
            </a:r>
          </a:p>
          <a:p>
            <a:pPr marL="342900" lvl="1" indent="-342900"/>
            <a:r>
              <a:rPr lang="en-US" dirty="0"/>
              <a:t>Be aware of co-located work that may be going on nearby.</a:t>
            </a:r>
          </a:p>
          <a:p>
            <a:pPr marL="342900" lvl="1" indent="-342900"/>
            <a:r>
              <a:rPr lang="en-US" dirty="0"/>
              <a:t>Call for a </a:t>
            </a:r>
            <a:r>
              <a:rPr lang="en-US" b="1" dirty="0">
                <a:solidFill>
                  <a:srgbClr val="0070C0"/>
                </a:solidFill>
              </a:rPr>
              <a:t>WORK PAUSE</a:t>
            </a:r>
            <a:r>
              <a:rPr lang="en-US" dirty="0"/>
              <a:t>, if you need clarification.</a:t>
            </a:r>
          </a:p>
          <a:p>
            <a:pPr marL="342900" lvl="1" indent="-342900"/>
            <a:r>
              <a:rPr lang="en-US" dirty="0"/>
              <a:t>Call for a </a:t>
            </a:r>
            <a:r>
              <a:rPr lang="en-US" b="1" dirty="0">
                <a:solidFill>
                  <a:srgbClr val="C00000"/>
                </a:solidFill>
              </a:rPr>
              <a:t>WORK STOP</a:t>
            </a:r>
            <a:r>
              <a:rPr lang="en-US" dirty="0"/>
              <a:t>, if you see a imminent hazard.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AD44768E-7C62-40C8-BEE9-C56BE2EBBF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8373642"/>
                  </p:ext>
                </p:extLst>
              </p:nvPr>
            </p:nvGraphicFramePr>
            <p:xfrm>
              <a:off x="7919777" y="5715000"/>
              <a:ext cx="1037166" cy="777875"/>
            </p:xfrm>
            <a:graphic>
              <a:graphicData uri="http://schemas.microsoft.com/office/powerpoint/2016/slidezoom">
                <pslz:sldZm>
                  <pslz:sldZmObj sldId="314" cId="851397262">
                    <pslz:zmPr id="{45DB55A9-4A11-4F70-AAD5-787505FF1577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37166" cy="777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D44768E-7C62-40C8-BEE9-C56BE2EBBF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19777" y="5715000"/>
                <a:ext cx="1037166" cy="777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4522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37955-893E-46B2-9556-CB3317EF9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1000"/>
              </a:spcBef>
            </a:pPr>
            <a:r>
              <a:rPr lang="en-US" dirty="0">
                <a:solidFill>
                  <a:prstClr val="black"/>
                </a:solidFill>
                <a:ea typeface="+mn-ea"/>
                <a:cs typeface="Arial" panose="020B0604020202020204" pitchFamily="34" charset="0"/>
              </a:rPr>
              <a:t>Equipment/Tool Safety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18C5C-195E-4200-9799-C6EF890FA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right tool for the job</a:t>
            </a:r>
          </a:p>
          <a:p>
            <a:r>
              <a:rPr lang="en-US" dirty="0"/>
              <a:t>Operate equipment according to the manufacturer’s specifications</a:t>
            </a:r>
          </a:p>
          <a:p>
            <a:r>
              <a:rPr lang="en-US" dirty="0"/>
              <a:t>Do not operate damaged tools, or faulty equipment</a:t>
            </a:r>
          </a:p>
          <a:p>
            <a:r>
              <a:rPr lang="en-US" dirty="0"/>
              <a:t>Inspect tools and Equipment prior to the job</a:t>
            </a:r>
          </a:p>
          <a:p>
            <a:r>
              <a:rPr lang="en-US" dirty="0"/>
              <a:t>Immediately report lost and broken tools to the customer due to their FOD potential</a:t>
            </a:r>
          </a:p>
          <a:p>
            <a:r>
              <a:rPr lang="en-US" dirty="0"/>
              <a:t>All tools, rags and measurement devices must be accounted for at the beginning and end of shift.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C4D6B912-38B0-4B41-B3BC-4ECA1B1823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852093"/>
                  </p:ext>
                </p:extLst>
              </p:nvPr>
            </p:nvGraphicFramePr>
            <p:xfrm>
              <a:off x="7772400" y="5751222"/>
              <a:ext cx="1199763" cy="899822"/>
            </p:xfrm>
            <a:graphic>
              <a:graphicData uri="http://schemas.microsoft.com/office/powerpoint/2016/slidezoom">
                <pslz:sldZm>
                  <pslz:sldZmObj sldId="314" cId="851397262">
                    <pslz:zmPr id="{F8CD40D3-B477-402F-A1E5-89C1169737BF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99763" cy="8998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4D6B912-38B0-4B41-B3BC-4ECA1B1823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72400" y="5751222"/>
                <a:ext cx="1199763" cy="89982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9735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0DFA-1624-4974-AB67-EF21D7B3A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Working in Heat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F451E-383A-45FB-AE74-9D62A2B44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Some facilities here are air conditioned, while others are not.</a:t>
            </a:r>
          </a:p>
          <a:p>
            <a:r>
              <a:rPr lang="en-US" sz="2400" dirty="0"/>
              <a:t>Understand heat stress and its effects on the human body.</a:t>
            </a:r>
          </a:p>
          <a:p>
            <a:r>
              <a:rPr lang="en-US" sz="2400" dirty="0"/>
              <a:t>Ensure your employees are acclimated to the work environment.</a:t>
            </a:r>
          </a:p>
          <a:p>
            <a:r>
              <a:rPr lang="en-US" sz="2400" dirty="0"/>
              <a:t>If the work area temperature is over 35 degrees, heat stress prevention measures must be in place.  (work/rest cycle, hydration minimums, etc.)</a:t>
            </a:r>
          </a:p>
          <a:p>
            <a:r>
              <a:rPr lang="en-US" sz="2400" dirty="0"/>
              <a:t>Contact unit safety personnel for assistance measuring the heat stress (Thermal Work Load) experienced by your employees.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A47CFA7A-4442-4835-8E71-6F621D3C0A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9360532"/>
                  </p:ext>
                </p:extLst>
              </p:nvPr>
            </p:nvGraphicFramePr>
            <p:xfrm>
              <a:off x="7696200" y="5700139"/>
              <a:ext cx="1271530" cy="953648"/>
            </p:xfrm>
            <a:graphic>
              <a:graphicData uri="http://schemas.microsoft.com/office/powerpoint/2016/slidezoom">
                <pslz:sldZm>
                  <pslz:sldZmObj sldId="314" cId="851397262">
                    <pslz:zmPr id="{C631ACF6-FF11-4279-9B91-CB43C5A9CF2F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71530" cy="95364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47CFA7A-4442-4835-8E71-6F621D3C0A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96200" y="5700139"/>
                <a:ext cx="1271530" cy="95364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9429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95A61-D985-4BF6-9C4D-9EB7AAE02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Co-located Work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7996-5AAB-4379-9244-9B91FCF58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en-US" sz="2000" dirty="0"/>
              <a:t>Hangars are naturally co-located work spaces. </a:t>
            </a:r>
          </a:p>
          <a:p>
            <a:pPr marL="342900" lvl="1" indent="-342900"/>
            <a:r>
              <a:rPr lang="en-US" sz="2000" dirty="0"/>
              <a:t>Understand the general area hazards.</a:t>
            </a:r>
          </a:p>
          <a:p>
            <a:pPr marL="342900" lvl="1" indent="-342900"/>
            <a:r>
              <a:rPr lang="en-US" sz="2000" dirty="0"/>
              <a:t>Understand the surrounding activities and hazards that you will be exposed to.</a:t>
            </a:r>
          </a:p>
          <a:p>
            <a:pPr marL="342900" lvl="1" indent="-342900"/>
            <a:r>
              <a:rPr lang="en-US" sz="2000" dirty="0"/>
              <a:t>Communicate the hazards related to your work that co-located workers and pedestrians are exposed to. </a:t>
            </a:r>
          </a:p>
          <a:p>
            <a:pPr marL="800100" lvl="2" indent="-342900"/>
            <a:r>
              <a:rPr lang="en-US" sz="1600" dirty="0"/>
              <a:t>Signs</a:t>
            </a:r>
          </a:p>
          <a:p>
            <a:pPr marL="800100" lvl="2" indent="-342900"/>
            <a:r>
              <a:rPr lang="en-US" sz="1600" dirty="0"/>
              <a:t>Barricades</a:t>
            </a:r>
          </a:p>
          <a:p>
            <a:pPr marL="800100" lvl="2" indent="-342900"/>
            <a:r>
              <a:rPr lang="en-US" sz="1600" dirty="0"/>
              <a:t>Safety personnel on site</a:t>
            </a:r>
          </a:p>
          <a:p>
            <a:pPr marL="342900" lvl="1" indent="-342900"/>
            <a:r>
              <a:rPr lang="en-US" sz="2000" dirty="0"/>
              <a:t>If the situation/task changes, re-assess to identify new potential hazards.</a:t>
            </a:r>
          </a:p>
          <a:p>
            <a:pPr marL="342900" lvl="1" indent="-342900"/>
            <a:r>
              <a:rPr lang="en-US" sz="2000" dirty="0"/>
              <a:t>Keep your work area clean and mitigate hazards as necessary</a:t>
            </a:r>
          </a:p>
          <a:p>
            <a:pPr marL="342900" lvl="1" indent="-342900"/>
            <a:endParaRPr lang="en-US" sz="2000" dirty="0"/>
          </a:p>
          <a:p>
            <a:pPr marL="88900" lvl="1" indent="363538"/>
            <a:endParaRPr lang="en-US" sz="2000" dirty="0"/>
          </a:p>
          <a:p>
            <a:endParaRPr lang="en-US" sz="24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8E800838-2E97-4576-BC2C-AC251E922C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8934090"/>
                  </p:ext>
                </p:extLst>
              </p:nvPr>
            </p:nvGraphicFramePr>
            <p:xfrm>
              <a:off x="7620000" y="5655038"/>
              <a:ext cx="1391798" cy="1043849"/>
            </p:xfrm>
            <a:graphic>
              <a:graphicData uri="http://schemas.microsoft.com/office/powerpoint/2016/slidezoom">
                <pslz:sldZm>
                  <pslz:sldZmObj sldId="314" cId="851397262">
                    <pslz:zmPr id="{36604142-3E27-4FE6-B9F8-806569739254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91798" cy="10438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E800838-2E97-4576-BC2C-AC251E922C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0000" y="5655038"/>
                <a:ext cx="1391798" cy="10438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9071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965A7-595E-4930-9F50-3C6A26026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Oversight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73F58-BDAE-4696-8506-DAA69E46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JAC/unit safety and quality professions may be in the work area conducting risk assessments, inspections, or audits.  </a:t>
            </a:r>
          </a:p>
          <a:p>
            <a:r>
              <a:rPr lang="en-US" sz="2400" dirty="0"/>
              <a:t>JAC/unit safety/quality staff are authorized access to your work area.  However, they will not disrupt your equipment, tools, and processes except to stop an imminent hazard.</a:t>
            </a:r>
          </a:p>
          <a:p>
            <a:r>
              <a:rPr lang="en-US" sz="2400" dirty="0"/>
              <a:t>ALL employees and personnel have the right to </a:t>
            </a:r>
          </a:p>
          <a:p>
            <a:pPr lvl="1"/>
            <a:r>
              <a:rPr lang="en-US" sz="2000" dirty="0"/>
              <a:t>Call for a </a:t>
            </a:r>
            <a:r>
              <a:rPr lang="en-US" sz="2000" b="1" dirty="0">
                <a:solidFill>
                  <a:srgbClr val="0070C0"/>
                </a:solidFill>
              </a:rPr>
              <a:t>WORK PAUSE</a:t>
            </a:r>
            <a:r>
              <a:rPr lang="en-US" sz="2000" dirty="0"/>
              <a:t>, to ask a question or clarify the work task.</a:t>
            </a:r>
          </a:p>
          <a:p>
            <a:pPr lvl="2"/>
            <a:r>
              <a:rPr lang="en-US" sz="1600" dirty="0"/>
              <a:t>Work may resume immediately following a work pause.</a:t>
            </a:r>
          </a:p>
          <a:p>
            <a:pPr lvl="1"/>
            <a:r>
              <a:rPr lang="en-US" sz="2000" dirty="0"/>
              <a:t>Call for a </a:t>
            </a:r>
            <a:r>
              <a:rPr lang="en-US" sz="2000" b="1" dirty="0">
                <a:solidFill>
                  <a:srgbClr val="C00000"/>
                </a:solidFill>
              </a:rPr>
              <a:t>WORK STOP</a:t>
            </a:r>
            <a:r>
              <a:rPr lang="en-US" sz="2000" dirty="0"/>
              <a:t>, to avoid an imminent safety hazard/violation.</a:t>
            </a:r>
          </a:p>
          <a:p>
            <a:pPr lvl="2"/>
            <a:r>
              <a:rPr lang="en-US" sz="1600" dirty="0"/>
              <a:t>Work may not resume until a supervisor has been informed and authorizes work to continue.</a:t>
            </a:r>
          </a:p>
          <a:p>
            <a:endParaRPr lang="en-US" sz="24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F760F3A0-F03D-4F8B-A711-71861BC3E9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6861082"/>
                  </p:ext>
                </p:extLst>
              </p:nvPr>
            </p:nvGraphicFramePr>
            <p:xfrm>
              <a:off x="7772400" y="5777169"/>
              <a:ext cx="1243795" cy="932846"/>
            </p:xfrm>
            <a:graphic>
              <a:graphicData uri="http://schemas.microsoft.com/office/powerpoint/2016/slidezoom">
                <pslz:sldZm>
                  <pslz:sldZmObj sldId="314" cId="851397262">
                    <pslz:zmPr id="{D54FB05C-E356-4837-8524-040A4AD35CA4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43795" cy="9328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760F3A0-F03D-4F8B-A711-71861BC3E9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72400" y="5777169"/>
                <a:ext cx="1243795" cy="93284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4744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EAED2-8A93-4AE1-8E45-49D1800E0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en-US" sz="4400" b="1" dirty="0"/>
              <a:t>Contractor In-Brief</a:t>
            </a:r>
          </a:p>
          <a:p>
            <a:pPr algn="ctr"/>
            <a:r>
              <a:rPr lang="en-US" sz="3200" dirty="0"/>
              <a:t>Safety</a:t>
            </a:r>
          </a:p>
          <a:p>
            <a:pPr algn="ctr"/>
            <a:r>
              <a:rPr lang="en-US" sz="2400" dirty="0"/>
              <a:t>(Date)</a:t>
            </a:r>
          </a:p>
          <a:p>
            <a:pPr algn="r" rtl="1"/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C85C6C7E-47C7-457A-8A2E-E419DA5C4605}" type="datetime2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Thursday, May 15, 2025</a:t>
            </a:fld>
            <a:endParaRPr lang="ar-AE" sz="105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9" name="Date Placeholder 3"/>
          <p:cNvSpPr txBox="1">
            <a:spLocks/>
          </p:cNvSpPr>
          <p:nvPr/>
        </p:nvSpPr>
        <p:spPr>
          <a:xfrm>
            <a:off x="7814818" y="6674730"/>
            <a:ext cx="1385455" cy="2127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90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الطيران المشترك  |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8400" y="6667820"/>
            <a:ext cx="2029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pc="600" dirty="0">
                <a:solidFill>
                  <a:schemeClr val="bg1"/>
                </a:solidFill>
              </a:rPr>
              <a:t>JOINT AVIATION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5E895B-9DE2-4108-8B0D-B4EF85BDA5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77" y="505887"/>
            <a:ext cx="914400" cy="112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20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C7C59-EF89-4E55-A382-A63922DF3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Hazardous Materials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3097B-ED15-4442-9B72-5197D9274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list of required hazardous materials including petroleum, oils, and liquids (POL) must be available at the worksite where the hazardous materials are used.  </a:t>
            </a:r>
          </a:p>
          <a:p>
            <a:r>
              <a:rPr lang="en-US" dirty="0"/>
              <a:t>Safety Data Sheets (SDS) must be available at your worksite where the hazardous materials are used.</a:t>
            </a:r>
          </a:p>
          <a:p>
            <a:r>
              <a:rPr lang="en-US" dirty="0"/>
              <a:t>Daily use hazardous materials are allowed to be stored in hangars, with authorization.</a:t>
            </a:r>
          </a:p>
          <a:p>
            <a:r>
              <a:rPr lang="en-US" dirty="0"/>
              <a:t>Do not store large amounts of hazardous materials in un-authorized areas.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21427ADD-505D-4666-8897-5768FB7B31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6332686"/>
                  </p:ext>
                </p:extLst>
              </p:nvPr>
            </p:nvGraphicFramePr>
            <p:xfrm>
              <a:off x="7696200" y="5701484"/>
              <a:ext cx="1267943" cy="950957"/>
            </p:xfrm>
            <a:graphic>
              <a:graphicData uri="http://schemas.microsoft.com/office/powerpoint/2016/slidezoom">
                <pslz:sldZm>
                  <pslz:sldZmObj sldId="314" cId="851397262">
                    <pslz:zmPr id="{0102E688-30CB-4A80-9527-C394D8B08A85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67943" cy="95095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1427ADD-505D-4666-8897-5768FB7B31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96200" y="5701484"/>
                <a:ext cx="1267943" cy="95095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893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7617A-8E79-46E2-A630-0F8BE646A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Hazardous Waste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BDD41-AF87-4D44-A841-E39B75D55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JAC facilities have pre-determined hazardous waste collection points.</a:t>
            </a:r>
          </a:p>
          <a:p>
            <a:r>
              <a:rPr lang="en-US" dirty="0"/>
              <a:t>If you anticipate producing hazardous waste:</a:t>
            </a:r>
          </a:p>
          <a:p>
            <a:pPr lvl="1"/>
            <a:r>
              <a:rPr lang="en-US" dirty="0"/>
              <a:t>Coordinate with facilities representatives to determine if specialized waste streams need to be set up for your use.</a:t>
            </a:r>
          </a:p>
          <a:p>
            <a:pPr lvl="1"/>
            <a:r>
              <a:rPr lang="en-US" dirty="0"/>
              <a:t>In some instances, you may be responsible for removing your own hazardous waste.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92FCC008-E426-4388-973B-D63A704BD4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602291"/>
                  </p:ext>
                </p:extLst>
              </p:nvPr>
            </p:nvGraphicFramePr>
            <p:xfrm>
              <a:off x="7543800" y="5630133"/>
              <a:ext cx="1349461" cy="1012096"/>
            </p:xfrm>
            <a:graphic>
              <a:graphicData uri="http://schemas.microsoft.com/office/powerpoint/2016/slidezoom">
                <pslz:sldZm>
                  <pslz:sldZmObj sldId="314" cId="851397262">
                    <pslz:zmPr id="{DD4E1891-8BA8-4DE6-9969-7A4D346B5D1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49461" cy="101209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2FCC008-E426-4388-973B-D63A704BD4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43800" y="5630133"/>
                <a:ext cx="1349461" cy="101209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9444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A6A23-ED33-44B6-8F09-276B7DA4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Protective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3288C-81E8-40F3-8602-553720797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All personnel are required to wear PPE as necessary to protect themselves from exposure to hazards.</a:t>
            </a:r>
          </a:p>
          <a:p>
            <a:r>
              <a:rPr lang="en-US" dirty="0"/>
              <a:t>PPE requirements can be found in the following places</a:t>
            </a:r>
          </a:p>
          <a:p>
            <a:pPr lvl="1"/>
            <a:r>
              <a:rPr lang="en-US" dirty="0"/>
              <a:t>Technical Manuals</a:t>
            </a:r>
          </a:p>
          <a:p>
            <a:pPr lvl="1"/>
            <a:r>
              <a:rPr lang="en-US" dirty="0"/>
              <a:t>Manufacturers Operator Manuals</a:t>
            </a:r>
          </a:p>
          <a:p>
            <a:pPr lvl="1"/>
            <a:r>
              <a:rPr lang="en-US" dirty="0"/>
              <a:t>Facilities signs and safety boards</a:t>
            </a:r>
          </a:p>
          <a:p>
            <a:pPr lvl="1"/>
            <a:r>
              <a:rPr lang="en-US" dirty="0"/>
              <a:t>Contractor SOPs and safety documents</a:t>
            </a:r>
          </a:p>
          <a:p>
            <a:r>
              <a:rPr lang="en-US" dirty="0"/>
              <a:t>You are expected to </a:t>
            </a:r>
          </a:p>
          <a:p>
            <a:pPr lvl="1"/>
            <a:r>
              <a:rPr lang="en-US" dirty="0"/>
              <a:t>Inspect PPE prior to use</a:t>
            </a:r>
          </a:p>
          <a:p>
            <a:pPr lvl="1"/>
            <a:r>
              <a:rPr lang="en-US" dirty="0"/>
              <a:t>Use the right PPE for the job</a:t>
            </a:r>
          </a:p>
          <a:p>
            <a:pPr lvl="1"/>
            <a:r>
              <a:rPr lang="en-US" dirty="0"/>
              <a:t>Understand the proper use of PPE</a:t>
            </a:r>
          </a:p>
          <a:p>
            <a:pPr lvl="1"/>
            <a:r>
              <a:rPr lang="en-US" dirty="0"/>
              <a:t>Remove expired and damaged PPE from service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0ECC6772-13DD-444B-BDA7-EE494DD488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6504660"/>
                  </p:ext>
                </p:extLst>
              </p:nvPr>
            </p:nvGraphicFramePr>
            <p:xfrm>
              <a:off x="7467600" y="5524500"/>
              <a:ext cx="1473648" cy="1105236"/>
            </p:xfrm>
            <a:graphic>
              <a:graphicData uri="http://schemas.microsoft.com/office/powerpoint/2016/slidezoom">
                <pslz:sldZm>
                  <pslz:sldZmObj sldId="314" cId="851397262">
                    <pslz:zmPr id="{CF8A62C9-B74E-4A46-A24E-67B50F866517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73648" cy="11052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ECC6772-13DD-444B-BDA7-EE494DD488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67600" y="5524500"/>
                <a:ext cx="1473648" cy="110523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2115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6C877-0AF9-420F-8078-6B2F294C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Hazard / Incident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ED9B3-68E3-43D6-B3B2-A4055DFA1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JAC safety reporting mechanism is called an </a:t>
            </a:r>
            <a:r>
              <a:rPr lang="en-US" u="sng" dirty="0"/>
              <a:t>Immediate Notification Form</a:t>
            </a:r>
            <a:r>
              <a:rPr lang="en-US" dirty="0"/>
              <a:t> (INF)</a:t>
            </a:r>
          </a:p>
          <a:p>
            <a:r>
              <a:rPr lang="en-US" dirty="0"/>
              <a:t>Contractors do not have access for electronic reporting, so:</a:t>
            </a:r>
          </a:p>
          <a:p>
            <a:pPr lvl="1"/>
            <a:r>
              <a:rPr lang="en-US" dirty="0"/>
              <a:t>Report near misses and hazards to your Safety POC.</a:t>
            </a:r>
          </a:p>
          <a:p>
            <a:pPr lvl="1"/>
            <a:r>
              <a:rPr lang="en-US" dirty="0"/>
              <a:t>Report incidents and accidents to your Safety POC.</a:t>
            </a:r>
          </a:p>
          <a:p>
            <a:pPr lvl="2"/>
            <a:r>
              <a:rPr lang="en-US" dirty="0"/>
              <a:t>Injuries</a:t>
            </a:r>
          </a:p>
          <a:p>
            <a:pPr lvl="2"/>
            <a:r>
              <a:rPr lang="en-US" dirty="0"/>
              <a:t>Damage to JAC equipment or facilities</a:t>
            </a:r>
          </a:p>
          <a:p>
            <a:pPr marL="0" indent="0">
              <a:buNone/>
            </a:pPr>
            <a:r>
              <a:rPr lang="en-US" dirty="0"/>
              <a:t>*If you can resolve the hazard immediately and it is within your ability/duty scope, do so.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26D30C3C-AD9E-4A16-9685-72459A19BD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9744562"/>
                  </p:ext>
                </p:extLst>
              </p:nvPr>
            </p:nvGraphicFramePr>
            <p:xfrm>
              <a:off x="7620000" y="5618890"/>
              <a:ext cx="1335795" cy="1001846"/>
            </p:xfrm>
            <a:graphic>
              <a:graphicData uri="http://schemas.microsoft.com/office/powerpoint/2016/slidezoom">
                <pslz:sldZm>
                  <pslz:sldZmObj sldId="314" cId="851397262">
                    <pslz:zmPr id="{66108709-873A-4087-80B3-45630AD0D40C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35795" cy="10018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6D30C3C-AD9E-4A16-9685-72459A19BD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0000" y="5618890"/>
                <a:ext cx="1335795" cy="100184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7452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3C3FB-98BB-45A8-A16E-105879E3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Smoking / Vaping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C7C07-7AFB-4DED-B444-53235008A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Smoking is allowed in designated, outside facilities.  </a:t>
            </a:r>
          </a:p>
          <a:p>
            <a:pPr marL="0" indent="0">
              <a:buNone/>
            </a:pPr>
            <a:r>
              <a:rPr lang="en-US" dirty="0"/>
              <a:t>These areas are marked with signs and shade is commonly provided.</a:t>
            </a:r>
          </a:p>
          <a:p>
            <a:r>
              <a:rPr lang="en-US" dirty="0"/>
              <a:t>Smoke/vape in designated areas only.</a:t>
            </a:r>
          </a:p>
          <a:p>
            <a:r>
              <a:rPr lang="en-US" dirty="0"/>
              <a:t>Do not smoke/vape inside JAC facilities.</a:t>
            </a:r>
          </a:p>
          <a:p>
            <a:r>
              <a:rPr lang="en-US" dirty="0"/>
              <a:t>Dispose of cigarette butts/ash in the proper container.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FB5AF149-3B69-4416-998E-F43DE564FD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5528350"/>
                  </p:ext>
                </p:extLst>
              </p:nvPr>
            </p:nvGraphicFramePr>
            <p:xfrm>
              <a:off x="7696200" y="5695663"/>
              <a:ext cx="1283465" cy="962599"/>
            </p:xfrm>
            <a:graphic>
              <a:graphicData uri="http://schemas.microsoft.com/office/powerpoint/2016/slidezoom">
                <pslz:sldZm>
                  <pslz:sldZmObj sldId="314" cId="851397262">
                    <pslz:zmPr id="{07390DC5-775D-404E-8D46-9E85BF38B64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3465" cy="9625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B5AF149-3B69-4416-998E-F43DE564FD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96200" y="5695663"/>
                <a:ext cx="1283465" cy="9625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8844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DA3E-D57A-4843-8395-7FA102AF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and Pedestrian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80963-2815-4229-814F-9240F4098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all road placards and signals.</a:t>
            </a:r>
          </a:p>
          <a:p>
            <a:r>
              <a:rPr lang="en-US" dirty="0"/>
              <a:t>NO DISTRACTED DRIVING (cell phones, etc.)</a:t>
            </a:r>
          </a:p>
          <a:p>
            <a:r>
              <a:rPr lang="en-US" dirty="0"/>
              <a:t>Park in designated parking areas only.</a:t>
            </a:r>
          </a:p>
          <a:p>
            <a:r>
              <a:rPr lang="en-US" dirty="0"/>
              <a:t>Do not park in front of hangars or emergency egress routes.</a:t>
            </a:r>
          </a:p>
          <a:p>
            <a:r>
              <a:rPr lang="en-US" dirty="0"/>
              <a:t>Pedestrians have the right of way.</a:t>
            </a:r>
          </a:p>
        </p:txBody>
      </p:sp>
    </p:spTree>
    <p:extLst>
      <p:ext uri="{BB962C8B-B14F-4D97-AF65-F5344CB8AC3E}">
        <p14:creationId xmlns:p14="http://schemas.microsoft.com/office/powerpoint/2010/main" val="2669549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ED931-ECAB-4B0E-A83F-15150C3E5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and Pedestrian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15D36-B29A-4C92-A21C-5B877943D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working on or near a military airfield.</a:t>
            </a:r>
          </a:p>
          <a:p>
            <a:pPr lvl="1"/>
            <a:r>
              <a:rPr lang="en-US" dirty="0"/>
              <a:t>No privately owned vehicles are allowed on the Aircraft Movement Area (AMA).</a:t>
            </a:r>
          </a:p>
          <a:p>
            <a:pPr lvl="1"/>
            <a:r>
              <a:rPr lang="en-US" dirty="0"/>
              <a:t>Operating a vehicle within the AMA requires military authorization and certification.  Vehicle operators must possess an airfield driver’s license.</a:t>
            </a:r>
          </a:p>
          <a:p>
            <a:pPr lvl="1"/>
            <a:r>
              <a:rPr lang="en-US" dirty="0"/>
              <a:t>Contact the Safety POC for guidance on attending the flight line driving course.</a:t>
            </a:r>
          </a:p>
          <a:p>
            <a:pPr lvl="1"/>
            <a:r>
              <a:rPr lang="en-US" dirty="0"/>
              <a:t>The Controlled Movement Area (CMA) is restricted to only those personnel that require it to complete their duties, whereby no other suitable means is available.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E79D-F756-4FDB-B6B8-CF52503E194D}"/>
              </a:ext>
            </a:extLst>
          </p:cNvPr>
          <p:cNvSpPr txBox="1"/>
          <p:nvPr/>
        </p:nvSpPr>
        <p:spPr>
          <a:xfrm>
            <a:off x="533400" y="5872250"/>
            <a:ext cx="695575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AMA = All areas where aircraft are operated, (taxiways, A/C parking, etc.)</a:t>
            </a:r>
          </a:p>
          <a:p>
            <a:r>
              <a:rPr lang="en-US" dirty="0"/>
              <a:t>CMA = Main runway including 15m around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D7C41518-1F74-4CB1-AEA7-9749300DD5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610786"/>
                  </p:ext>
                </p:extLst>
              </p:nvPr>
            </p:nvGraphicFramePr>
            <p:xfrm>
              <a:off x="7848600" y="5872250"/>
              <a:ext cx="1032830" cy="774622"/>
            </p:xfrm>
            <a:graphic>
              <a:graphicData uri="http://schemas.microsoft.com/office/powerpoint/2016/slidezoom">
                <pslz:sldZm>
                  <pslz:sldZmObj sldId="314" cId="851397262">
                    <pslz:zmPr id="{151BBFD2-5C24-4577-BDEF-AA4C23D83074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32830" cy="7746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7C41518-1F74-4CB1-AEA7-9749300DD5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8600" y="5872250"/>
                <a:ext cx="1032830" cy="77462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2361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6B3D-838B-4469-8037-3D3FC4C59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Unauthorized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C0416-C358-455C-A0BF-CAB8E82D2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are responsible for following the security rules of the military base/airfield.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 DRUGS, NO ALCOHOL, NO WEAPONS</a:t>
            </a:r>
          </a:p>
          <a:p>
            <a:r>
              <a:rPr lang="en-US" dirty="0"/>
              <a:t>NO UNAUTHORIZED LAPTOPS/SMART PHONES or CAMERAS</a:t>
            </a:r>
          </a:p>
          <a:p>
            <a:r>
              <a:rPr lang="en-US" dirty="0"/>
              <a:t>NO GPS WATCHES or OTHER UNAUTHORIZED DEVICES</a:t>
            </a:r>
          </a:p>
          <a:p>
            <a:r>
              <a:rPr lang="en-US" dirty="0"/>
              <a:t>If in doubt, ask for permission first.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EB6A669B-5473-4419-AC1E-53DACB5980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4004005"/>
                  </p:ext>
                </p:extLst>
              </p:nvPr>
            </p:nvGraphicFramePr>
            <p:xfrm>
              <a:off x="7696200" y="5784692"/>
              <a:ext cx="1253488" cy="940116"/>
            </p:xfrm>
            <a:graphic>
              <a:graphicData uri="http://schemas.microsoft.com/office/powerpoint/2016/slidezoom">
                <pslz:sldZm>
                  <pslz:sldZmObj sldId="314" cId="851397262">
                    <pslz:zmPr id="{403C101D-BC97-4482-AF61-561EFD0EC01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53488" cy="9401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B6A669B-5473-4419-AC1E-53DACB5980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96200" y="5784692"/>
                <a:ext cx="1253488" cy="9401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456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106F-17EF-456E-894C-A83311E60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Foreign Object Damage (FOD) Prevention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6CF3E-69ED-478C-B444-8E6A4CB60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Small items left on the flight line or aircraft hangar can become significant hazards to aircraft and equipment.  </a:t>
            </a:r>
          </a:p>
          <a:p>
            <a:pPr marL="0" indent="0">
              <a:buNone/>
            </a:pPr>
            <a:r>
              <a:rPr lang="en-US" dirty="0"/>
              <a:t>Items such as loose bolts, rags, pens, and tools, can end up damaging an operating aircraft.</a:t>
            </a:r>
          </a:p>
          <a:p>
            <a:r>
              <a:rPr lang="en-US" dirty="0"/>
              <a:t>The </a:t>
            </a:r>
            <a:r>
              <a:rPr lang="en-US" dirty="0" err="1"/>
              <a:t>flightline</a:t>
            </a:r>
            <a:r>
              <a:rPr lang="en-US" dirty="0"/>
              <a:t> must remain FOD free.  If you see something, pick it up.</a:t>
            </a:r>
          </a:p>
          <a:p>
            <a:r>
              <a:rPr lang="en-US" dirty="0"/>
              <a:t>Hangars and other maintenance areas must remain neat and free of uncontrolled items. </a:t>
            </a:r>
          </a:p>
          <a:p>
            <a:r>
              <a:rPr lang="en-US" dirty="0"/>
              <a:t>JAC requires a “Clean-as-you-go” approach.  Do not leave your work area prior to removing potential FOD.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07CA124E-07E7-4816-8975-0042AA69E3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5193313"/>
                  </p:ext>
                </p:extLst>
              </p:nvPr>
            </p:nvGraphicFramePr>
            <p:xfrm>
              <a:off x="7924800" y="5918449"/>
              <a:ext cx="1049201" cy="786901"/>
            </p:xfrm>
            <a:graphic>
              <a:graphicData uri="http://schemas.microsoft.com/office/powerpoint/2016/slidezoom">
                <pslz:sldZm>
                  <pslz:sldZmObj sldId="314" cId="851397262">
                    <pslz:zmPr id="{3CE848A0-1A4A-4F57-BC04-99AB5FFBC0C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49201" cy="7869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7CA124E-07E7-4816-8975-0042AA69E3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24800" y="5918449"/>
                <a:ext cx="1049201" cy="78690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6733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90E31-B5DF-47DC-AE05-FFEE2CA5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Permit to Work </a:t>
            </a:r>
            <a:br>
              <a:rPr lang="en-US" dirty="0"/>
            </a:br>
            <a:r>
              <a:rPr lang="en-US" sz="2400" dirty="0"/>
              <a:t>JAC Form 385-9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9D284-FE3A-4A31-A57F-642BB46DC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14375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Certain activities require a work permit.  If you are conducting the following tasks, discuss with the safety POC and your military contact.</a:t>
            </a:r>
          </a:p>
          <a:p>
            <a:r>
              <a:rPr lang="en-US" dirty="0"/>
              <a:t>Permit Required Confined Space</a:t>
            </a:r>
          </a:p>
          <a:p>
            <a:r>
              <a:rPr lang="en-US" dirty="0"/>
              <a:t>Lock Out / Tag Out</a:t>
            </a:r>
          </a:p>
          <a:p>
            <a:r>
              <a:rPr lang="en-US" dirty="0"/>
              <a:t>Hot Work (Spark Producing: Welding, Cutting, Grinding, etc.)</a:t>
            </a:r>
          </a:p>
          <a:p>
            <a:r>
              <a:rPr lang="en-US" dirty="0"/>
              <a:t>Excavation (Deeper than 1.5m)</a:t>
            </a:r>
          </a:p>
          <a:p>
            <a:r>
              <a:rPr lang="en-US" dirty="0"/>
              <a:t>Radiation Hazards</a:t>
            </a:r>
          </a:p>
          <a:p>
            <a:r>
              <a:rPr lang="en-US" dirty="0"/>
              <a:t>Other circumstances including work on specifically identified equipment.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7F37E2F6-3989-4A1C-B689-C76B4124C0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5534496"/>
                  </p:ext>
                </p:extLst>
              </p:nvPr>
            </p:nvGraphicFramePr>
            <p:xfrm>
              <a:off x="7391400" y="5588055"/>
              <a:ext cx="1570421" cy="1177816"/>
            </p:xfrm>
            <a:graphic>
              <a:graphicData uri="http://schemas.microsoft.com/office/powerpoint/2016/slidezoom">
                <pslz:sldZm>
                  <pslz:sldZmObj sldId="314" cId="851397262">
                    <pslz:zmPr id="{16CA5835-BE4A-4C9F-B508-AD5084495AA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70421" cy="11778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F37E2F6-3989-4A1C-B689-C76B4124C0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91400" y="5588055"/>
                <a:ext cx="1570421" cy="11778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769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EAED2-8A93-4AE1-8E45-49D1800E0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ar-SA" sz="4400" b="1" dirty="0">
                <a:latin typeface="Arial"/>
                <a:ea typeface="Arial"/>
                <a:cs typeface="Arial"/>
                <a:sym typeface="Arial"/>
              </a:rPr>
              <a:t>إيجاز </a:t>
            </a:r>
            <a:r>
              <a:rPr lang="en-US" sz="4400" b="1" dirty="0" err="1">
                <a:latin typeface="Arial"/>
                <a:ea typeface="Arial"/>
                <a:cs typeface="Arial"/>
                <a:sym typeface="Arial"/>
              </a:rPr>
              <a:t>المقاول</a:t>
            </a:r>
            <a:r>
              <a:rPr lang="ar-SA" sz="4400" b="1">
                <a:latin typeface="Arial"/>
                <a:ea typeface="Arial"/>
                <a:cs typeface="Arial"/>
                <a:sym typeface="Arial"/>
              </a:rPr>
              <a:t>ين والشركات</a:t>
            </a:r>
            <a:endParaRPr lang="en-US" sz="4400" b="1" dirty="0"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ar-SA" sz="3200" dirty="0">
                <a:latin typeface="Arial"/>
                <a:ea typeface="Arial"/>
                <a:cs typeface="Arial"/>
                <a:sym typeface="Arial"/>
              </a:rPr>
              <a:t>ال</a:t>
            </a:r>
            <a:r>
              <a:rPr lang="en-US" sz="3200" dirty="0" err="1">
                <a:latin typeface="Arial"/>
                <a:ea typeface="Arial"/>
                <a:cs typeface="Arial"/>
                <a:sym typeface="Arial"/>
              </a:rPr>
              <a:t>سلامة</a:t>
            </a: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/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(Date) </a:t>
            </a:r>
          </a:p>
          <a:p>
            <a:pPr algn="r" rtl="1"/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C85C6C7E-47C7-457A-8A2E-E419DA5C4605}" type="datetime2">
              <a:rPr lang="en-US" sz="105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algn="r">
                <a:defRPr/>
              </a:pPr>
              <a:t>Thursday, May 15, 2025</a:t>
            </a:fld>
            <a:endParaRPr lang="ar-AE" sz="105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Arial"/>
                <a:ea typeface="Arial"/>
                <a:cs typeface="Arial"/>
                <a:sym typeface="Arial"/>
              </a:rPr>
              <a:pPr/>
              <a:t>2</a:t>
            </a:fld>
            <a:endParaRPr lang="en-US"/>
          </a:p>
        </p:txBody>
      </p:sp>
      <p:sp>
        <p:nvSpPr>
          <p:cNvPr id="9" name="Date Placeholder 3"/>
          <p:cNvSpPr txBox="1">
            <a:spLocks/>
          </p:cNvSpPr>
          <p:nvPr/>
        </p:nvSpPr>
        <p:spPr>
          <a:xfrm>
            <a:off x="7814818" y="6674730"/>
            <a:ext cx="1385455" cy="2127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90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t>الخط الفاصل بين المدن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8400" y="6667820"/>
            <a:ext cx="2029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spc="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الطيران المشترك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5E895B-9DE2-4108-8B0D-B4EF85BDA5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77" y="505887"/>
            <a:ext cx="914400" cy="112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3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22BA-0BBB-4640-B981-E01A3F3B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Maps and Local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0410A-B301-44E0-B49D-9CFC6D9D2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Reserved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51899B58-7AE7-4227-8C6D-B07A6F3AA5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8696651"/>
                  </p:ext>
                </p:extLst>
              </p:nvPr>
            </p:nvGraphicFramePr>
            <p:xfrm>
              <a:off x="7366805" y="5486400"/>
              <a:ext cx="1563412" cy="1172559"/>
            </p:xfrm>
            <a:graphic>
              <a:graphicData uri="http://schemas.microsoft.com/office/powerpoint/2016/slidezoom">
                <pslz:sldZm>
                  <pslz:sldZmObj sldId="314" cId="851397262">
                    <pslz:zmPr id="{44C28FCE-5867-4C4F-A3DC-748384B044E6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63412" cy="11725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1899B58-7AE7-4227-8C6D-B07A6F3AA5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6805" y="5486400"/>
                <a:ext cx="1563412" cy="117255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3149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04C8-F396-4FF0-B88A-84C3676CC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Safety Point of 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16F94-F262-4AC0-BBC5-6ECCEBCF7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endParaRPr lang="en-US" sz="2600" dirty="0"/>
          </a:p>
          <a:p>
            <a:pPr marL="0" lvl="1" indent="0">
              <a:buNone/>
            </a:pPr>
            <a:endParaRPr lang="en-US" sz="2600" dirty="0"/>
          </a:p>
          <a:p>
            <a:pPr marL="1371600" lvl="2" indent="-45720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62BCED-779B-450E-973C-5AE4808E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269168"/>
              </p:ext>
            </p:extLst>
          </p:nvPr>
        </p:nvGraphicFramePr>
        <p:xfrm>
          <a:off x="762000" y="2819400"/>
          <a:ext cx="6934201" cy="1752600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4208963936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1512884833"/>
                    </a:ext>
                  </a:extLst>
                </a:gridCol>
                <a:gridCol w="2743201">
                  <a:extLst>
                    <a:ext uri="{9D8B030D-6E8A-4147-A177-3AD203B41FA5}">
                      <a16:colId xmlns:a16="http://schemas.microsoft.com/office/drawing/2014/main" val="527776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049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TITLE/POSITION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7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CONTACT INFO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165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OFFICE LOCATION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3305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7CC3C1F9-00FD-4B93-AC0B-3991B37032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8006385"/>
                  </p:ext>
                </p:extLst>
              </p:nvPr>
            </p:nvGraphicFramePr>
            <p:xfrm>
              <a:off x="7467600" y="5565775"/>
              <a:ext cx="1463455" cy="1097591"/>
            </p:xfrm>
            <a:graphic>
              <a:graphicData uri="http://schemas.microsoft.com/office/powerpoint/2016/slidezoom">
                <pslz:sldZm>
                  <pslz:sldZmObj sldId="314" cId="851397262">
                    <pslz:zmPr id="{C431B8F6-6A49-4B29-B888-C563ACA410C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63455" cy="109759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CC3C1F9-00FD-4B93-AC0B-3991B37032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67600" y="5565775"/>
                <a:ext cx="1463455" cy="109759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7338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BFF17E-F3BD-483D-A92D-9D2BDA50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CEA901-4D5D-48EE-83C6-4DE83E803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Joint Aviation Command, Safety Section</a:t>
            </a:r>
          </a:p>
          <a:p>
            <a:r>
              <a:rPr lang="en-US" dirty="0"/>
              <a:t>Contractor In-Brief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30F7D1-4CF4-4E04-B3A5-CB837244F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" y="0"/>
            <a:ext cx="9144000" cy="272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44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8DC9B-4C6E-4D21-968F-CBC6256B7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إطار 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نظام إدارة السلامة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8E7C1-1F83-48B4-A845-BC5DD051D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r" rtl="1"/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بغض النظر عن حجم المنظمة أو تعقيدها، تنطبق جميع عناصر إطار </a:t>
            </a:r>
            <a:r>
              <a:rPr lang="ar-SA" sz="2400" dirty="0">
                <a:latin typeface="Arial"/>
                <a:ea typeface="Arial"/>
                <a:cs typeface="Arial"/>
                <a:sym typeface="Arial"/>
              </a:rPr>
              <a:t>نظام إدارة السلامة</a:t>
            </a: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algn="r" rtl="1"/>
            <a:r>
              <a:rPr lang="ar-SA" sz="2400" dirty="0">
                <a:latin typeface="Arial"/>
                <a:ea typeface="Arial"/>
                <a:cs typeface="Arial"/>
                <a:sym typeface="Arial"/>
              </a:rPr>
              <a:t>يتكون نظام إدارة السلامة 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من أربعة مكونات رئيسية )الركائز(</a:t>
            </a:r>
            <a:r>
              <a:rPr lang="ar-SA" sz="2400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هذه الركائز مهمة للغاية لإنشاء برنامج شامل للسلامة. </a:t>
            </a:r>
          </a:p>
          <a:p>
            <a:pPr lvl="1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السياسة و الأهداف </a:t>
            </a:r>
          </a:p>
          <a:p>
            <a:pPr lvl="1" algn="r" rtl="1"/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إدارة المخاطر </a:t>
            </a:r>
          </a:p>
          <a:p>
            <a:pPr lvl="1" algn="r" rtl="1"/>
            <a:r>
              <a:rPr lang="ar-SA" sz="2400" dirty="0">
                <a:latin typeface="Arial"/>
                <a:ea typeface="Arial"/>
                <a:cs typeface="Arial"/>
                <a:sym typeface="Arial"/>
              </a:rPr>
              <a:t>ضمان</a:t>
            </a:r>
            <a:endParaRPr lang="en-US" dirty="0"/>
          </a:p>
          <a:p>
            <a:pPr lvl="1" algn="r" rtl="1"/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تر</a:t>
            </a:r>
            <a:r>
              <a:rPr lang="ar-SA" sz="2400" dirty="0">
                <a:latin typeface="Arial"/>
                <a:ea typeface="Arial"/>
                <a:cs typeface="Arial"/>
                <a:sym typeface="Arial"/>
              </a:rPr>
              <a:t>قية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E95F0-5557-4754-89AA-EA129BCB7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886200"/>
            <a:ext cx="2755631" cy="22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88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27A20A-1484-4DBD-96A5-B10B758DD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نظام إدارة السلامة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D31D6C1-C554-4CB2-AD48-EA95AFB5AA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31"/>
          <a:stretch/>
        </p:blipFill>
        <p:spPr>
          <a:xfrm>
            <a:off x="533400" y="1537291"/>
            <a:ext cx="3415570" cy="4955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8CD753-9E1E-4248-94E2-CA2A69518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584" y="1523472"/>
            <a:ext cx="599073" cy="9295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466EAA3-2828-44E7-9050-F65EC129A0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74"/>
          <a:stretch/>
        </p:blipFill>
        <p:spPr>
          <a:xfrm>
            <a:off x="4735565" y="1513246"/>
            <a:ext cx="605746" cy="9295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B6425A8-6209-4DF1-A8F3-6BF11B08AA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3768" y="2449496"/>
            <a:ext cx="631888" cy="982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3C1FF78-C813-4980-B4B0-3278EDF687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265"/>
          <a:stretch/>
        </p:blipFill>
        <p:spPr>
          <a:xfrm>
            <a:off x="6133969" y="2482170"/>
            <a:ext cx="595606" cy="9422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8C8F1F3-EE82-48AB-9B86-0E020A0CED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9584" y="2493995"/>
            <a:ext cx="599073" cy="931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E94C810-21A8-4D8E-8223-7B96A71B3F6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301"/>
          <a:stretch/>
        </p:blipFill>
        <p:spPr>
          <a:xfrm>
            <a:off x="4735564" y="2484668"/>
            <a:ext cx="605746" cy="9477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46597B0-F3A6-499D-AC44-E99874B63E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7574" y="1533182"/>
            <a:ext cx="599823" cy="9295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BC2B0DC-8279-441B-98E9-362C562CCE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1495" y="1513246"/>
            <a:ext cx="599514" cy="9295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7B18722-9361-4434-99E4-1E1F3C626D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55950" y="1515140"/>
            <a:ext cx="599073" cy="929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F4DD099-75A0-4860-AFFC-16D894494B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12927" y="1540932"/>
            <a:ext cx="605068" cy="941238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BC1566D-F6E7-4AB0-BA29-1B78B7B76CC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144"/>
          <a:stretch/>
        </p:blipFill>
        <p:spPr>
          <a:xfrm>
            <a:off x="6854844" y="2506447"/>
            <a:ext cx="594626" cy="941238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ED7DDD1-1F48-4057-A726-EBF51802C7A5}"/>
              </a:ext>
            </a:extLst>
          </p:cNvPr>
          <p:cNvSpPr txBox="1"/>
          <p:nvPr/>
        </p:nvSpPr>
        <p:spPr>
          <a:xfrm>
            <a:off x="3987964" y="3491362"/>
            <a:ext cx="4394035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 rtl="1"/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نظام إدارة أوسهي وسياساتها </a:t>
            </a:r>
          </a:p>
          <a:p>
            <a:pPr algn="r" rtl="1"/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385-2 السلامة والصحة المهنيتان </a:t>
            </a:r>
          </a:p>
          <a:p>
            <a:pPr algn="r" rtl="1"/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385 التحقيقات السلامة والتقارير </a:t>
            </a:r>
          </a:p>
          <a:p>
            <a:pPr algn="r" rtl="1"/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385-4 سلامة الطيران </a:t>
            </a:r>
          </a:p>
          <a:p>
            <a:pPr algn="r" rtl="1"/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إدارة المخاطر 385-5 </a:t>
            </a:r>
          </a:p>
          <a:p>
            <a:pPr algn="r" rtl="1"/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اﻹدارة البيئية ٣٨٥-٦ </a:t>
            </a:r>
          </a:p>
          <a:p>
            <a:pPr algn="r" rtl="1"/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المواد الخطرة </a:t>
            </a:r>
          </a:p>
          <a:p>
            <a:pPr algn="r" rtl="1"/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385-7 عمو، إكسبو، وسلامة الأسلحة </a:t>
            </a:r>
          </a:p>
          <a:p>
            <a:pPr algn="r" rtl="1"/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السلامة التشغيلية والانتشار 385 </a:t>
            </a:r>
          </a:p>
          <a:p>
            <a:pPr algn="r" rtl="1"/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سغل 385-8.1 سلامة طائرات الهليكوبتر وطائرات الهليكوبتر </a:t>
            </a:r>
          </a:p>
          <a:p>
            <a:pPr algn="r" rtl="1"/>
            <a:r>
              <a:rPr lang="en-US" sz="160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إدارة المقاولين </a:t>
            </a:r>
          </a:p>
          <a:p>
            <a:pPr algn="r" rtl="1"/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إدارة الطوارئ ٣٨٥-١٠ </a:t>
            </a:r>
          </a:p>
        </p:txBody>
      </p:sp>
    </p:spTree>
    <p:extLst>
      <p:ext uri="{BB962C8B-B14F-4D97-AF65-F5344CB8AC3E}">
        <p14:creationId xmlns:p14="http://schemas.microsoft.com/office/powerpoint/2010/main" val="1837111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AC53E-3956-441D-8324-A76ADAFF8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إدارة المقاولات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761-B794-4F8E-9A7B-55EA9D05E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هدف </a:t>
            </a:r>
          </a:p>
          <a:p>
            <a:pPr lvl="1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ضمان اتباع نهج منتظم لإدارة المقاولين على أساس السلطة والتوجيه للسلامة والصحة المهنية-أبوظبي (OSHAD) التوجيه وجاك ريج 385-1. </a:t>
            </a:r>
          </a:p>
          <a:p>
            <a:pPr lvl="1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تحسين تخطيط وإدارة المشاريع منذ البداية. </a:t>
            </a:r>
          </a:p>
          <a:p>
            <a:pPr lvl="1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تحديد المخاطر في وقت مبكر، بحيث يمكن القضاء عليها أو تخفيضها في مرحلة التصميم أو التخطيط ويمكن إدارة المخاطر المتبقية بشكل صحيح. </a:t>
            </a:r>
          </a:p>
          <a:p>
            <a:pPr lvl="1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استهداف الجهد حيث يمكن أن تفعل أكثر فائدة من حيث الصحة والسلامة. </a:t>
            </a:r>
          </a:p>
          <a:p>
            <a:pPr lvl="1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توفير الموارد )المال والوقت. (</a:t>
            </a:r>
          </a:p>
          <a:p>
            <a:pPr lvl="1" algn="r" rtl="1"/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0B9D9052-6401-4D87-8D49-3A7BAC65B4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916510"/>
                  </p:ext>
                </p:extLst>
              </p:nvPr>
            </p:nvGraphicFramePr>
            <p:xfrm>
              <a:off x="304800" y="5480779"/>
              <a:ext cx="1349461" cy="1012096"/>
            </p:xfrm>
            <a:graphic>
              <a:graphicData uri="http://schemas.microsoft.com/office/powerpoint/2016/slidezoom">
                <pslz:sldZm>
                  <pslz:sldZmObj sldId="329" cId="3163956173">
                    <pslz:zmPr id="{396756B1-13D0-482E-B423-BF59CED8EF9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49461" cy="101209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B9D9052-6401-4D87-8D49-3A7BAC65B4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800" y="5480779"/>
                <a:ext cx="1349461" cy="101209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7953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0E7469-D643-48A4-BACF-1306A1459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dirty="0">
                <a:latin typeface="Arial"/>
                <a:ea typeface="Arial"/>
                <a:cs typeface="Arial" panose="020B0604020202020204" pitchFamily="34" charset="0"/>
                <a:sym typeface="Arial"/>
              </a:rPr>
              <a:t>إجراءات الطوارئ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3947C-69A2-4E1B-8AAB-D63D38808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2" indent="0" algn="r" rtl="1">
              <a:buNone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في حالة طوارئ المبنى/الإنذار، يرجى الرجوع إلى خطط الإخلاء المنشورة في جميع أنحاء المرفق. </a:t>
            </a:r>
          </a:p>
          <a:p>
            <a:pPr marL="457200" lvl="2" indent="-457200" algn="r" rtl="1"/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انتقل إلى نقطة التجميع المخصصة أو الأقرب. </a:t>
            </a:r>
          </a:p>
          <a:p>
            <a:pPr marL="457200" lvl="2" indent="-457200" algn="r" rtl="1"/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تواصل مع مشرفك من أجل المساءلة </a:t>
            </a:r>
          </a:p>
          <a:p>
            <a:pPr marL="457200" lvl="2" indent="-457200" algn="r" rtl="1"/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إخطار الجيش كذلك </a:t>
            </a:r>
          </a:p>
          <a:p>
            <a:pPr marL="914400" lvl="2" indent="0" algn="r" rtl="1">
              <a:buNone/>
            </a:pPr>
            <a:endParaRPr lang="en-US" sz="2800" dirty="0"/>
          </a:p>
          <a:p>
            <a:pPr marL="0" lvl="1" indent="0" algn="r" rtl="1">
              <a:buNone/>
            </a:pPr>
            <a:r>
              <a:rPr lang="en-US" sz="3200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5900D6-2F65-427D-9DE9-2870DC546FF5}"/>
              </a:ext>
            </a:extLst>
          </p:cNvPr>
          <p:cNvSpPr txBox="1">
            <a:spLocks/>
          </p:cNvSpPr>
          <p:nvPr/>
        </p:nvSpPr>
        <p:spPr>
          <a:xfrm>
            <a:off x="228600" y="3428999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B739C-F0A0-4C7C-8A09-3D0C21DA9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29" y="3656599"/>
            <a:ext cx="3579152" cy="2454275"/>
          </a:xfrm>
          <a:prstGeom prst="rect">
            <a:avLst/>
          </a:prstGeom>
          <a:ln>
            <a:solidFill>
              <a:prstClr val="ltGray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AB4108D-DC65-4E81-8BC7-5679476CE216}"/>
              </a:ext>
            </a:extLst>
          </p:cNvPr>
          <p:cNvGrpSpPr/>
          <p:nvPr/>
        </p:nvGrpSpPr>
        <p:grpSpPr>
          <a:xfrm>
            <a:off x="4513935" y="4222069"/>
            <a:ext cx="2800960" cy="2104616"/>
            <a:chOff x="1771040" y="4224244"/>
            <a:chExt cx="2800960" cy="21046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781B04-57A0-4BA9-A9BD-330D047C1B66}"/>
                </a:ext>
              </a:extLst>
            </p:cNvPr>
            <p:cNvSpPr/>
            <p:nvPr/>
          </p:nvSpPr>
          <p:spPr>
            <a:xfrm>
              <a:off x="1788324" y="4224244"/>
              <a:ext cx="2783676" cy="208765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FF022D3-26C0-42F2-B797-FB6C4CC6A5C8}"/>
                </a:ext>
              </a:extLst>
            </p:cNvPr>
            <p:cNvCxnSpPr>
              <a:cxnSpLocks/>
              <a:stCxn id="8" idx="1"/>
              <a:endCxn id="8" idx="2"/>
            </p:cNvCxnSpPr>
            <p:nvPr/>
          </p:nvCxnSpPr>
          <p:spPr>
            <a:xfrm>
              <a:off x="1788324" y="5268072"/>
              <a:ext cx="1391838" cy="1043828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3F082D-9E1A-4DB5-A525-F90CE61A2E0F}"/>
                </a:ext>
              </a:extLst>
            </p:cNvPr>
            <p:cNvCxnSpPr>
              <a:cxnSpLocks/>
              <a:stCxn id="8" idx="0"/>
              <a:endCxn id="8" idx="3"/>
            </p:cNvCxnSpPr>
            <p:nvPr/>
          </p:nvCxnSpPr>
          <p:spPr>
            <a:xfrm>
              <a:off x="3180162" y="4224244"/>
              <a:ext cx="1391838" cy="1043828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DD0CD6E-3D21-4C6A-96B3-A2E88E30926C}"/>
                </a:ext>
              </a:extLst>
            </p:cNvPr>
            <p:cNvCxnSpPr>
              <a:cxnSpLocks/>
            </p:cNvCxnSpPr>
            <p:nvPr/>
          </p:nvCxnSpPr>
          <p:spPr>
            <a:xfrm>
              <a:off x="2752933" y="4224244"/>
              <a:ext cx="1819067" cy="1420463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1A2964-1B15-42F9-9E34-B1EBBB0B3636}"/>
                </a:ext>
              </a:extLst>
            </p:cNvPr>
            <p:cNvCxnSpPr>
              <a:cxnSpLocks/>
            </p:cNvCxnSpPr>
            <p:nvPr/>
          </p:nvCxnSpPr>
          <p:spPr>
            <a:xfrm>
              <a:off x="2311755" y="4224244"/>
              <a:ext cx="2233065" cy="1751362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AB807D0-C873-48B2-94CB-8F93143B5A34}"/>
                </a:ext>
              </a:extLst>
            </p:cNvPr>
            <p:cNvCxnSpPr>
              <a:cxnSpLocks/>
            </p:cNvCxnSpPr>
            <p:nvPr/>
          </p:nvCxnSpPr>
          <p:spPr>
            <a:xfrm>
              <a:off x="1788324" y="4536549"/>
              <a:ext cx="2301372" cy="1792311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B4E1402-3E35-4350-B31D-57195BC65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15605" y="4929694"/>
              <a:ext cx="1839888" cy="1392932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646B833-EA42-4AAC-8EEF-F263F9FF66B1}"/>
                </a:ext>
              </a:extLst>
            </p:cNvPr>
            <p:cNvCxnSpPr>
              <a:cxnSpLocks/>
            </p:cNvCxnSpPr>
            <p:nvPr/>
          </p:nvCxnSpPr>
          <p:spPr>
            <a:xfrm>
              <a:off x="1843398" y="4244928"/>
              <a:ext cx="2646348" cy="2066972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5305BEA-5B59-41CB-8F04-D3B696428F23}"/>
                </a:ext>
              </a:extLst>
            </p:cNvPr>
            <p:cNvCxnSpPr>
              <a:cxnSpLocks/>
            </p:cNvCxnSpPr>
            <p:nvPr/>
          </p:nvCxnSpPr>
          <p:spPr>
            <a:xfrm>
              <a:off x="3621339" y="4227968"/>
              <a:ext cx="936714" cy="706507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DB57044-76F4-46F0-B765-27ACA86C7F13}"/>
                </a:ext>
              </a:extLst>
            </p:cNvPr>
            <p:cNvCxnSpPr>
              <a:cxnSpLocks/>
            </p:cNvCxnSpPr>
            <p:nvPr/>
          </p:nvCxnSpPr>
          <p:spPr>
            <a:xfrm>
              <a:off x="1779289" y="5622353"/>
              <a:ext cx="936714" cy="706507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7000CF-9E61-4A01-84BC-4B30FADAE4B1}"/>
                </a:ext>
              </a:extLst>
            </p:cNvPr>
            <p:cNvCxnSpPr>
              <a:cxnSpLocks/>
            </p:cNvCxnSpPr>
            <p:nvPr/>
          </p:nvCxnSpPr>
          <p:spPr>
            <a:xfrm>
              <a:off x="1771040" y="5953882"/>
              <a:ext cx="476606" cy="374978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5F44CF9-5CD3-4D50-A7CE-C27612AA91E5}"/>
                </a:ext>
              </a:extLst>
            </p:cNvPr>
            <p:cNvCxnSpPr>
              <a:cxnSpLocks/>
            </p:cNvCxnSpPr>
            <p:nvPr/>
          </p:nvCxnSpPr>
          <p:spPr>
            <a:xfrm>
              <a:off x="4079809" y="4254868"/>
              <a:ext cx="476606" cy="374978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A1097B7-3BD8-4E4D-B694-563B115E60A1}"/>
              </a:ext>
            </a:extLst>
          </p:cNvPr>
          <p:cNvSpPr txBox="1"/>
          <p:nvPr/>
        </p:nvSpPr>
        <p:spPr>
          <a:xfrm>
            <a:off x="7950958" y="4781417"/>
            <a:ext cx="1128835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Assembly </a:t>
            </a:r>
          </a:p>
          <a:p>
            <a:pPr algn="ctr"/>
            <a:r>
              <a:rPr lang="en-US" dirty="0"/>
              <a:t>Point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C52826-24DB-4351-9E41-DFB08C1DA180}"/>
              </a:ext>
            </a:extLst>
          </p:cNvPr>
          <p:cNvCxnSpPr>
            <a:cxnSpLocks/>
          </p:cNvCxnSpPr>
          <p:nvPr/>
        </p:nvCxnSpPr>
        <p:spPr>
          <a:xfrm flipH="1" flipV="1">
            <a:off x="7407410" y="5051452"/>
            <a:ext cx="396673" cy="92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BA01A1-0839-4D6B-BB5E-BEE90F5981F1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8515376" y="5427748"/>
            <a:ext cx="6708" cy="85065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919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30B9-1EEF-4086-A150-D80706CE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/>
                <a:ea typeface="Arial"/>
                <a:cs typeface="Arial" panose="020B0604020202020204" pitchFamily="34" charset="0"/>
                <a:sym typeface="Arial"/>
              </a:rPr>
              <a:t>إجراءات الطوارئ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3B75BE-6315-485F-88B0-C572DE82B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r" rtl="1"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تعرف على منطقة عملك. </a:t>
            </a:r>
          </a:p>
          <a:p>
            <a:pPr marL="0" indent="0" algn="r" rtl="1">
              <a:buNone/>
            </a:pPr>
            <a:endParaRPr lang="en-US" dirty="0"/>
          </a:p>
          <a:p>
            <a:pPr marL="0" indent="0" algn="r" rtl="1"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في حالة الطوارئ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قم بتقييم الوضع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محاولة التخفيف، إذا كان ذلك آمنًا )إزالة مصدر الطاقة للمعدات، تنظيف التسرب، استخدام طفاية الحريق،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المنطقة الآمنة، وما إلى ذلك(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الإخطار عن طريق تفعيل التنبيه أو النداء اللفظي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ترك منطقة التعرض وطلب التوجيه من مرفق المضيف والمشرف. </a:t>
            </a:r>
          </a:p>
          <a:p>
            <a:pPr marL="0" indent="0" algn="r" rtl="1">
              <a:buNone/>
            </a:pPr>
            <a:endParaRPr lang="en-US" dirty="0"/>
          </a:p>
          <a:p>
            <a:pPr algn="r" rtl="1"/>
            <a:endParaRPr lang="en-US" dirty="0"/>
          </a:p>
          <a:p>
            <a:pPr algn="r" rtl="1"/>
            <a:endParaRPr lang="en-US" dirty="0"/>
          </a:p>
          <a:p>
            <a:pPr algn="r" rt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7B0A42-1588-47F0-874F-596D4A3B9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724935"/>
            <a:ext cx="2495550" cy="176220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FE5DFD5E-4B3A-4FF8-91CA-90515FAA31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7710262"/>
                  </p:ext>
                </p:extLst>
              </p:nvPr>
            </p:nvGraphicFramePr>
            <p:xfrm>
              <a:off x="319888" y="5415587"/>
              <a:ext cx="1436384" cy="1077288"/>
            </p:xfrm>
            <a:graphic>
              <a:graphicData uri="http://schemas.microsoft.com/office/powerpoint/2016/slidezoom">
                <pslz:sldZm>
                  <pslz:sldZmObj sldId="329" cId="3163956173">
                    <pslz:zmPr id="{155D7537-CAC5-4F9E-9360-CEFA0C8F493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36384" cy="10772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E5DFD5E-4B3A-4FF8-91CA-90515FAA31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888" y="5415587"/>
                <a:ext cx="1436384" cy="107728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2852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9B162-DE81-4CAB-ACA1-C800DB367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dirty="0">
                <a:latin typeface="Arial"/>
                <a:ea typeface="Arial"/>
                <a:cs typeface="Arial" panose="020B0604020202020204" pitchFamily="34" charset="0"/>
                <a:sym typeface="Arial"/>
              </a:rPr>
              <a:t>بروتوكول الموقع/المخاطر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D4E3D-21BA-4683-8B35-D70A856F5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 algn="r" rtl="1"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لقد تم منحك وصولاًمحدودًا إلى هذه المنشأة العسكرية، وبالتالي يجب أن يكون لديك إذن صريح من العميل قبل دخول أي جزء جديد من المنشأة. </a:t>
            </a:r>
          </a:p>
          <a:p>
            <a:pPr marL="342900" lvl="1" indent="-342900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إذا كنت غير متأكد، اطلب الإذن أولاً. </a:t>
            </a:r>
          </a:p>
          <a:p>
            <a:pPr marL="0" lvl="1" indent="0" algn="r" rtl="1">
              <a:buNone/>
            </a:pPr>
            <a:endParaRPr lang="en-US" dirty="0"/>
          </a:p>
          <a:p>
            <a:pPr marL="0" lvl="1" indent="0" algn="r" rtl="1"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هناك العديد من المخاطر داخل حظيرة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 الطائرات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/مناطق الصيانة في القاعدة. </a:t>
            </a:r>
          </a:p>
          <a:p>
            <a:pPr marL="342900" lvl="1" indent="-342900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تعرف على بيئة العمل المخصصة. </a:t>
            </a:r>
          </a:p>
          <a:p>
            <a:pPr marL="342900" lvl="1" indent="-342900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كن على دراية بالعمل المشترك الذي قد يحدث في مكان قريب. </a:t>
            </a:r>
          </a:p>
          <a:p>
            <a:pPr marL="342900" lvl="1" indent="-342900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اطلب 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وقفة العمل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، إذا كنت بحاجة إلى توضيح. </a:t>
            </a:r>
          </a:p>
          <a:p>
            <a:pPr marL="342900" lvl="1" indent="-342900" algn="r" rtl="1"/>
            <a:r>
              <a:rPr lang="ar-SA" dirty="0">
                <a:latin typeface="Arial"/>
                <a:ea typeface="Arial"/>
                <a:cs typeface="Arial"/>
                <a:sym typeface="Arial"/>
              </a:rPr>
              <a:t>قم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بتوقف العمل، إذا رأيت خطرًا وشيكًا.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18AC7545-BA3A-4D55-A177-06C543D3A8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6720967"/>
                  </p:ext>
                </p:extLst>
              </p:nvPr>
            </p:nvGraphicFramePr>
            <p:xfrm>
              <a:off x="381000" y="5557097"/>
              <a:ext cx="1290752" cy="968064"/>
            </p:xfrm>
            <a:graphic>
              <a:graphicData uri="http://schemas.microsoft.com/office/powerpoint/2016/slidezoom">
                <pslz:sldZm>
                  <pslz:sldZmObj sldId="329" cId="3163956173">
                    <pslz:zmPr id="{EAD7928A-F1BF-41D0-9867-21471D321CD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90752" cy="96806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8AC7545-BA3A-4D55-A177-06C543D3A8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000" y="5557097"/>
                <a:ext cx="1290752" cy="96806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2437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37955-893E-46B2-9556-CB3317EF9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r" rtl="1">
              <a:spcBef>
                <a:spcPts val="1000"/>
              </a:spcBef>
            </a:pPr>
            <a:r>
              <a:rPr lang="en-US" dirty="0">
                <a:solidFill>
                  <a:prstClr val="black"/>
                </a:solidFill>
                <a:latin typeface="Arial"/>
                <a:ea typeface="+mn-ea"/>
                <a:cs typeface="Arial" panose="020B0604020202020204" pitchFamily="34" charset="0"/>
                <a:sym typeface="Arial"/>
              </a:rPr>
              <a:t>سلامة المعدات/الأدوات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18C5C-195E-4200-9799-C6EF890FA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استخدم الأداة المناسبة للوظيفة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تشغيل المعدات وفقا لمواصفات الشركة المصنعة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لا تقم بتشغيل الأدوات التالفة أو المعدات المعيبة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فحص الأدوات والمعدات قبل العمل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الإبلاغ الفوري عن الأدوات المفقودة والمكسورة للعميل بسبب إمكانات FOD الخاصة بهم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يجب حساب جميع الأدوات والخرق وأجهزة القياس في بداية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ونهاية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ال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عمل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.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B2F6C7BA-533A-44BB-B814-D9FE148E66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9701710"/>
                  </p:ext>
                </p:extLst>
              </p:nvPr>
            </p:nvGraphicFramePr>
            <p:xfrm>
              <a:off x="533400" y="5561261"/>
              <a:ext cx="1242152" cy="931614"/>
            </p:xfrm>
            <a:graphic>
              <a:graphicData uri="http://schemas.microsoft.com/office/powerpoint/2016/slidezoom">
                <pslz:sldZm>
                  <pslz:sldZmObj sldId="329" cId="3163956173">
                    <pslz:zmPr id="{F1C87D49-0D27-45FF-AE05-D61B4A95916C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42152" cy="9316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2F6C7BA-533A-44BB-B814-D9FE148E66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400" y="5561261"/>
                <a:ext cx="1242152" cy="9316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3533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18F50-503D-44F8-8A8E-815BDE59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&amp; Safety Briefing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7DC3484-C076-4BD7-BD8D-3B190B569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800" dirty="0"/>
              <a:t>Sign-in roster</a:t>
            </a:r>
          </a:p>
          <a:p>
            <a:pPr algn="l" rtl="0"/>
            <a:r>
              <a:rPr lang="en-US" sz="2800" dirty="0"/>
              <a:t>Silence phones</a:t>
            </a:r>
          </a:p>
          <a:p>
            <a:pPr algn="l" rtl="0"/>
            <a:r>
              <a:rPr lang="en-US" sz="2800" dirty="0"/>
              <a:t>Restrooms</a:t>
            </a:r>
          </a:p>
          <a:p>
            <a:pPr lvl="1" algn="l" rtl="0"/>
            <a:endParaRPr lang="en-US" sz="2000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6D865A91-813B-42CF-9C24-ED3E59AD1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SECERT   </a:t>
            </a:r>
            <a:r>
              <a:rPr lang="ar-AE"/>
              <a:t>ســري </a:t>
            </a:r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ED843BFC-F776-4E57-8E7A-B55FC2996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DA852-AA84-4B0C-8AF6-933519FCC4F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B15D33A3-5DEA-4D82-ABF0-9FF46A050DD3}"/>
              </a:ext>
            </a:extLst>
          </p:cNvPr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SECERT   </a:t>
            </a:r>
            <a:r>
              <a:rPr lang="ar-AE"/>
              <a:t>ســري </a:t>
            </a:r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D874D250-7003-4173-8DA7-6C8CA36FBF35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BDA852-AA84-4B0C-8AF6-933519FCC4F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64F07CDB-B748-46D5-AA8A-7707CFED9730}"/>
              </a:ext>
            </a:extLst>
          </p:cNvPr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SECERT   </a:t>
            </a:r>
            <a:r>
              <a:rPr lang="ar-AE"/>
              <a:t>ســري </a:t>
            </a:r>
            <a:endParaRPr lang="en-US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991E52EA-7268-4CE2-A389-0C7CC0DA78C3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BDA852-AA84-4B0C-8AF6-933519FCC4F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E6BA12-B1CD-48F3-83E5-CB5D67EB4D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3" r="30058" b="6814"/>
          <a:stretch/>
        </p:blipFill>
        <p:spPr>
          <a:xfrm>
            <a:off x="152400" y="3505200"/>
            <a:ext cx="4693325" cy="32162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B6C398-FB24-4869-926D-AFA24E6F2B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" t="1039" r="5395" b="2997"/>
          <a:stretch/>
        </p:blipFill>
        <p:spPr>
          <a:xfrm rot="16200000">
            <a:off x="5510750" y="3212073"/>
            <a:ext cx="2945676" cy="4168425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BD64319-4E1C-40B5-9F00-A58FFD4D8E1B}"/>
              </a:ext>
            </a:extLst>
          </p:cNvPr>
          <p:cNvSpPr txBox="1">
            <a:spLocks/>
          </p:cNvSpPr>
          <p:nvPr/>
        </p:nvSpPr>
        <p:spPr>
          <a:xfrm>
            <a:off x="4495800" y="1036637"/>
            <a:ext cx="449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endParaRPr lang="en-US" dirty="0"/>
          </a:p>
          <a:p>
            <a:pPr algn="l" rtl="0"/>
            <a:r>
              <a:rPr lang="en-US" sz="2800" dirty="0"/>
              <a:t>In case of emergency:</a:t>
            </a:r>
          </a:p>
          <a:p>
            <a:pPr lvl="1" algn="l" rtl="0"/>
            <a:r>
              <a:rPr lang="en-US" sz="2000" dirty="0"/>
              <a:t>Exits</a:t>
            </a:r>
          </a:p>
          <a:p>
            <a:pPr lvl="1" algn="l" rtl="0"/>
            <a:r>
              <a:rPr lang="en-US" sz="2000" dirty="0"/>
              <a:t>Assembly Point</a:t>
            </a:r>
          </a:p>
          <a:p>
            <a:pPr lvl="1" algn="l" rtl="0"/>
            <a:r>
              <a:rPr lang="en-US" sz="2000" dirty="0"/>
              <a:t>First Aid</a:t>
            </a:r>
          </a:p>
          <a:p>
            <a:pPr lvl="1" algn="l" rtl="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122442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0DFA-1624-4974-AB67-EF21D7B3A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dirty="0">
                <a:latin typeface="Arial"/>
                <a:ea typeface="Arial"/>
                <a:cs typeface="Arial" panose="020B0604020202020204" pitchFamily="34" charset="0"/>
                <a:sym typeface="Arial"/>
              </a:rPr>
              <a:t>العمل في الحرارة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F451E-383A-45FB-AE74-9D62A2B44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بعض المرافق هنا مكيفة الهواء، والبعض الآخر لا. </a:t>
            </a:r>
          </a:p>
          <a:p>
            <a:pPr algn="r" rtl="1"/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فهم الإجهاد الحراري وآثاره على جسم الإنسان. </a:t>
            </a:r>
          </a:p>
          <a:p>
            <a:pPr algn="r" rtl="1"/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تأكد من تأقلم موظفيك مع بيئة العمل. </a:t>
            </a:r>
          </a:p>
          <a:p>
            <a:pPr algn="r" rtl="1"/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إذا كانت درجة حرارة منطقة العمل أكثر من 35 درجة، فيجب اتخاذ تدابير الوقاية من الإجهاد الحراري )دورة العمل والراحة، والحد الأدنى من الماء، وما إلى ذلك( </a:t>
            </a:r>
          </a:p>
          <a:p>
            <a:pPr algn="r" rtl="1"/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اتصل بموظفي السلامة للمساعدة في قياس الإجهاد الحراري )حمل العمل الحراري( الذي يعاني منه موظفوك.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BAD7F4D5-EF79-4984-BD7C-1D3DA553E5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2855624"/>
                  </p:ext>
                </p:extLst>
              </p:nvPr>
            </p:nvGraphicFramePr>
            <p:xfrm>
              <a:off x="381000" y="5567987"/>
              <a:ext cx="1233184" cy="924888"/>
            </p:xfrm>
            <a:graphic>
              <a:graphicData uri="http://schemas.microsoft.com/office/powerpoint/2016/slidezoom">
                <pslz:sldZm>
                  <pslz:sldZmObj sldId="329" cId="3163956173">
                    <pslz:zmPr id="{928C99B8-5E7F-48D6-9FA8-6C2DAA0F1ED4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33184" cy="9248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AD7F4D5-EF79-4984-BD7C-1D3DA553E5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000" y="5567987"/>
                <a:ext cx="1233184" cy="92488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3552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95A61-D985-4BF6-9C4D-9EB7AAE02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اعتبارات العمل المشترك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 في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الموقع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7996-5AAB-4379-9244-9B91FCF58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 algn="r" rtl="1"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حظائر</a:t>
            </a:r>
            <a:r>
              <a:rPr lang="ar-SA" sz="2000" dirty="0">
                <a:latin typeface="Arial"/>
                <a:ea typeface="Arial"/>
                <a:cs typeface="Arial"/>
                <a:sym typeface="Arial"/>
              </a:rPr>
              <a:t>الطائرات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هي بطبيعة الحال مساحات عمل مشتركة في الموقع. </a:t>
            </a:r>
          </a:p>
          <a:p>
            <a:pPr marL="342900" lvl="1" indent="-342900" algn="r" rtl="1"/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فهم مخاطر المنطقة العامة. </a:t>
            </a:r>
          </a:p>
          <a:p>
            <a:pPr marL="342900" lvl="1" indent="-342900" algn="r" rtl="1"/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فهم الأنشطة والمخاطر المحيطة التي ستتعرض لها. </a:t>
            </a:r>
          </a:p>
          <a:p>
            <a:pPr marL="342900" lvl="1" indent="-342900" algn="r" rtl="1"/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قم بتوصيل المخاطر المتعلقة بعملك التي يتعرض لها العمال المشاركون والمشاة. </a:t>
            </a:r>
          </a:p>
          <a:p>
            <a:pPr marL="800100" lvl="2" indent="-342900" algn="r" rtl="1"/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علامات </a:t>
            </a:r>
            <a:endParaRPr lang="ar-SA" sz="1600" dirty="0">
              <a:latin typeface="Arial"/>
              <a:ea typeface="Arial"/>
              <a:cs typeface="Arial"/>
              <a:sym typeface="Arial"/>
            </a:endParaRPr>
          </a:p>
          <a:p>
            <a:pPr marL="800100" lvl="2" indent="-342900" algn="r" rtl="1"/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الحواجز</a:t>
            </a:r>
          </a:p>
          <a:p>
            <a:pPr marL="800100" lvl="2" indent="-342900" algn="r" rtl="1"/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أفراد السلامة في الموقع </a:t>
            </a:r>
          </a:p>
          <a:p>
            <a:pPr marL="342900" lvl="1" indent="-342900" algn="r" rtl="1"/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إذا تغير الوضع/المهمة، قم بإعادة التقييم لتحديد المخاطر المحتملة الجديدة. </a:t>
            </a:r>
          </a:p>
          <a:p>
            <a:pPr marL="342900" lvl="1" indent="-342900" algn="r" rtl="1"/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حافظ على منطقة عملك نظيفة وتخفيف المخاطر حسب الضرورة </a:t>
            </a:r>
          </a:p>
          <a:p>
            <a:pPr marL="342900" lvl="1" indent="-342900" algn="r" rtl="1"/>
            <a:endParaRPr lang="en-US" sz="2000" dirty="0"/>
          </a:p>
          <a:p>
            <a:pPr marL="88900" lvl="1" indent="363538" algn="r" rtl="1"/>
            <a:endParaRPr lang="en-US" sz="2000" dirty="0"/>
          </a:p>
          <a:p>
            <a:pPr algn="r" rtl="1"/>
            <a:endParaRPr lang="en-US" sz="24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AC09982A-E9AD-4EF3-904B-B42996050D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4075676"/>
                  </p:ext>
                </p:extLst>
              </p:nvPr>
            </p:nvGraphicFramePr>
            <p:xfrm>
              <a:off x="381000" y="5531996"/>
              <a:ext cx="1331360" cy="998520"/>
            </p:xfrm>
            <a:graphic>
              <a:graphicData uri="http://schemas.microsoft.com/office/powerpoint/2016/slidezoom">
                <pslz:sldZm>
                  <pslz:sldZmObj sldId="329" cId="3163956173">
                    <pslz:zmPr id="{5F9DF121-6A39-42AD-AADF-51497DFF297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31360" cy="9985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C09982A-E9AD-4EF3-904B-B42996050D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000" y="5531996"/>
                <a:ext cx="1331360" cy="99852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1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965A7-595E-4930-9F50-3C6A26026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توقعات الرقابة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73F58-BDAE-4696-8506-DAA69E46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قد تكون مهن السلامة والجودة في وحدة JAC في منطقة العمل لإجراء تقييمات المخاطر أو عمليات التفتيش أو التدقيق. </a:t>
            </a:r>
          </a:p>
          <a:p>
            <a:pPr algn="r" rtl="1"/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الموظفين المصرح لهم بالوصول إلى منطقة عملك. ومع ذلك، فإنها لن تعطل المعدات والأدوات والعمليات الخاصة بك إلا لوقف خطر وشيك. </a:t>
            </a:r>
          </a:p>
          <a:p>
            <a:pPr algn="r" rtl="1"/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لجميع الموظفين والعاملين الحق في </a:t>
            </a:r>
          </a:p>
          <a:p>
            <a:pPr lvl="1" algn="r" rtl="1"/>
            <a:r>
              <a:rPr lang="ar-SA" sz="2000" dirty="0">
                <a:latin typeface="Arial"/>
                <a:ea typeface="Arial"/>
                <a:cs typeface="Arial"/>
                <a:sym typeface="Arial"/>
              </a:rPr>
              <a:t>دعوة للتوقف عن العمل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، لطرح سؤال أو توضيح مهمة العمل. </a:t>
            </a:r>
          </a:p>
          <a:p>
            <a:pPr lvl="2" algn="r" rtl="1"/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قد يستأنف العمل فورًا بعد توقف العمل. </a:t>
            </a:r>
          </a:p>
          <a:p>
            <a:pPr lvl="1" algn="r" rtl="1"/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دعوة لوقف العمل، لتجنب خطر وشيك السلامة/انتهاك. </a:t>
            </a:r>
          </a:p>
          <a:p>
            <a:pPr lvl="2" algn="r" rtl="1"/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ولا يجوز استئناف العمل حتى يتم إبلاغ المشرف ويأذن بمواصلة العمل. </a:t>
            </a:r>
          </a:p>
          <a:p>
            <a:pPr algn="r" rtl="1"/>
            <a:endParaRPr lang="en-US" sz="24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AEA4BBF4-E178-4F35-8DFD-ED90690A3A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4638850"/>
                  </p:ext>
                </p:extLst>
              </p:nvPr>
            </p:nvGraphicFramePr>
            <p:xfrm>
              <a:off x="381000" y="5312612"/>
              <a:ext cx="1593269" cy="1194952"/>
            </p:xfrm>
            <a:graphic>
              <a:graphicData uri="http://schemas.microsoft.com/office/powerpoint/2016/slidezoom">
                <pslz:sldZm>
                  <pslz:sldZmObj sldId="329" cId="3163956173">
                    <pslz:zmPr id="{4BD8B651-8A17-45A6-93EA-367B3CF627CD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93269" cy="11949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EA4BBF4-E178-4F35-8DFD-ED90690A3A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000" y="5312612"/>
                <a:ext cx="1593269" cy="11949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002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C7C59-EF89-4E55-A382-A63922DF3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إدارة المواد الخطرة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3097B-ED15-4442-9B72-5197D9274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يجب أن تتوفر قائمة بالمواد الخطرة المطلوبة بما في ذلك البترول والزيوت والسوائل (POL) في موقع العمل الذي يتم فيه استخدام المواد الخطرة.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يجب أن تتوفر صحائف بيانات السلامة (SDS) في موقع العمل الخاص بك حيث يتم استخدام المواد الخطرة.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ويسمح بتخزين المواد الخطرة ذات الاستخدام اليومي في حظائر الطائرات، مع الحصول على إذن بذلك.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لا تخزن كميات كبيرة من المواد الخطرة في المناطق غير المصرح بها.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207510FE-FD73-4055-A680-3A6754A394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5516473"/>
                  </p:ext>
                </p:extLst>
              </p:nvPr>
            </p:nvGraphicFramePr>
            <p:xfrm>
              <a:off x="533400" y="5486400"/>
              <a:ext cx="1483605" cy="1112704"/>
            </p:xfrm>
            <a:graphic>
              <a:graphicData uri="http://schemas.microsoft.com/office/powerpoint/2016/slidezoom">
                <pslz:sldZm>
                  <pslz:sldZmObj sldId="329" cId="3163956173">
                    <pslz:zmPr id="{6CAFD84A-05E5-4F76-A451-2D1D0A3EAC9D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83605" cy="111270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07510FE-FD73-4055-A680-3A6754A394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400" y="5486400"/>
                <a:ext cx="1483605" cy="111270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3532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7617A-8E79-46E2-A630-0F8BE646A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النفايات الخطرة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BDD41-AF87-4D44-A841-E39B75D55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SA" dirty="0">
                <a:latin typeface="Arial"/>
                <a:ea typeface="Arial"/>
                <a:cs typeface="Arial"/>
                <a:sym typeface="Arial"/>
              </a:rPr>
              <a:t>تحتوي المرافق على نقاط محددة مسبقاً لجمع النفايات الخطرة.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إذا كنت تتوقع إنتاج النفايات الخطرة: </a:t>
            </a:r>
          </a:p>
          <a:p>
            <a:pPr lvl="1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التنسيق مع ممثلي المرافق لتحديد ما إذا كانت مجاري النفايات المتخصصة تحتاج إلى إعداد للاستخدام الخاص بك. </a:t>
            </a:r>
          </a:p>
          <a:p>
            <a:pPr lvl="1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في بعض الحالات، قد تكون مسؤولاًعن إزالة النفايات الخطرة الخاصة بك.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F80ED1A7-6348-4326-9902-D9E9C3F089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5213446"/>
                  </p:ext>
                </p:extLst>
              </p:nvPr>
            </p:nvGraphicFramePr>
            <p:xfrm>
              <a:off x="457200" y="5334000"/>
              <a:ext cx="1545166" cy="1158875"/>
            </p:xfrm>
            <a:graphic>
              <a:graphicData uri="http://schemas.microsoft.com/office/powerpoint/2016/slidezoom">
                <pslz:sldZm>
                  <pslz:sldZmObj sldId="329" cId="3163956173">
                    <pslz:zmPr id="{4272F721-A022-47A2-B2A1-2655FE828282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45166" cy="1158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80ED1A7-6348-4326-9902-D9E9C3F089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200" y="5334000"/>
                <a:ext cx="1545166" cy="1158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8155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A6A23-ED33-44B6-8F09-276B7DA4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معدات الحماية الشخصية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3288C-81E8-40F3-8602-553720797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يُطلب من جميع الموظفين ارتداء معدات الوقاية الشخصية حسب الضرورة لحماية أنفسهم من التعرض للمخاطر.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يمكن العثور على متطلبات معدات الحماية الشخصية في الأماكن التالية </a:t>
            </a:r>
          </a:p>
          <a:p>
            <a:pPr lvl="1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كتيبات تقنية </a:t>
            </a:r>
          </a:p>
          <a:p>
            <a:pPr lvl="1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أدلة مشغلي المصنعين </a:t>
            </a:r>
          </a:p>
          <a:p>
            <a:pPr lvl="1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علامات المرافق ولوحات السلامة </a:t>
            </a:r>
          </a:p>
          <a:p>
            <a:pPr lvl="1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إجراءات التشغيل الموحدة للمقاولين ووثائق السلامة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يتوقع منك أن </a:t>
            </a:r>
          </a:p>
          <a:p>
            <a:pPr lvl="1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فحص معدات الحماية الشخصية قبل استخدامها </a:t>
            </a:r>
          </a:p>
          <a:p>
            <a:pPr lvl="1" algn="r" rtl="1"/>
            <a:r>
              <a:rPr lang="ar-SA" dirty="0">
                <a:latin typeface="Arial"/>
                <a:ea typeface="Arial"/>
                <a:cs typeface="Arial"/>
                <a:sym typeface="Arial"/>
              </a:rPr>
              <a:t>ال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استخدم المناسب 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لأدوات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الحماية الشخصية </a:t>
            </a:r>
            <a:endParaRPr lang="ar-SA" dirty="0">
              <a:latin typeface="Arial"/>
              <a:ea typeface="Arial"/>
              <a:cs typeface="Arial"/>
              <a:sym typeface="Arial"/>
            </a:endParaRPr>
          </a:p>
          <a:p>
            <a:pPr lvl="1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فهم الاستخدام السليم لمعدات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الحماية الشخصية </a:t>
            </a:r>
          </a:p>
          <a:p>
            <a:pPr lvl="1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إزالة معدات الحماية الشخصية منتهية الصلاحية والتالفة من الخدمة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49A48B49-D031-4D95-A317-45E1780DB8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5417510"/>
                  </p:ext>
                </p:extLst>
              </p:nvPr>
            </p:nvGraphicFramePr>
            <p:xfrm>
              <a:off x="304800" y="5692115"/>
              <a:ext cx="1143000" cy="857250"/>
            </p:xfrm>
            <a:graphic>
              <a:graphicData uri="http://schemas.microsoft.com/office/powerpoint/2016/slidezoom">
                <pslz:sldZm>
                  <pslz:sldZmObj sldId="329" cId="3163956173">
                    <pslz:zmPr id="{0CBBDC68-38F3-46CA-B2D1-1F95CA1C2B02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43000" cy="857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9A48B49-D031-4D95-A317-45E1780DB8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800" y="5692115"/>
                <a:ext cx="1143000" cy="857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414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6C877-0AF9-420F-8078-6B2F294C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الإبلاغ عن المخاطر/الحوادث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ED9B3-68E3-43D6-B3B2-A4055DFA1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تسمى آلية الإبلاغ عن السلامة التابعة للجنة اليابانية المشتركة نموذج الإخطار الفوري (INF)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لا يمكن للمقاولين الوصول إلى التقارير الإلكترونية، لذلك: </a:t>
            </a:r>
          </a:p>
          <a:p>
            <a:pPr lvl="1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الإبلاغ 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عن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الأخطاء والمخاطر 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عند مسؤول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ال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سلام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ة.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lvl="1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الإبلاغ عن الحوادث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 عند مسؤول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ال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سلام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ة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lvl="2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الإصابات </a:t>
            </a:r>
            <a:endParaRPr lang="ar-SA" dirty="0">
              <a:latin typeface="Arial"/>
              <a:ea typeface="Arial"/>
              <a:cs typeface="Arial"/>
              <a:sym typeface="Arial"/>
            </a:endParaRPr>
          </a:p>
          <a:p>
            <a:pPr lvl="2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أضرار لحقت بمعدات اللجنة أو مرافقها </a:t>
            </a:r>
          </a:p>
          <a:p>
            <a:pPr marL="0" indent="0" algn="r" rtl="1"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إذا كنت تستطيع حل الخطر على الفور وضمن نطاق قدرتك 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و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واجبك، فافعل ذلك.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97F9A256-413F-4863-BE85-6CDC387883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7164458"/>
                  </p:ext>
                </p:extLst>
              </p:nvPr>
            </p:nvGraphicFramePr>
            <p:xfrm>
              <a:off x="381000" y="5424653"/>
              <a:ext cx="1476992" cy="1107744"/>
            </p:xfrm>
            <a:graphic>
              <a:graphicData uri="http://schemas.microsoft.com/office/powerpoint/2016/slidezoom">
                <pslz:sldZm>
                  <pslz:sldZmObj sldId="329" cId="3163956173">
                    <pslz:zmPr id="{9D20D547-81C1-472F-9FEF-78ACD05AE19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76992" cy="11077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7F9A256-413F-4863-BE85-6CDC387883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000" y="5424653"/>
                <a:ext cx="1476992" cy="11077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7181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3C3FB-98BB-45A8-A16E-105879E3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سياسة التدخين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C7C07-7AFB-4DED-B444-53235008A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يُسمح بالتدخين في المرافق الخارجية المخصصة. </a:t>
            </a:r>
          </a:p>
          <a:p>
            <a:pPr marL="0" indent="0" algn="r" rtl="1"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يتم وضع علامة على هذه المناطق مع علامات ويتم توفير الظل عادة.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التدخين في المناطق المخصصة فقط.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لا تدخن داخل المرافق.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تخلص من أعقاب السجائر/الرماد في الحاوية المناسبة.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61E8A9AC-4AA6-449F-9FE0-BDEAC433A8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1196970"/>
                  </p:ext>
                </p:extLst>
              </p:nvPr>
            </p:nvGraphicFramePr>
            <p:xfrm>
              <a:off x="304800" y="5398982"/>
              <a:ext cx="1507488" cy="1130616"/>
            </p:xfrm>
            <a:graphic>
              <a:graphicData uri="http://schemas.microsoft.com/office/powerpoint/2016/slidezoom">
                <pslz:sldZm>
                  <pslz:sldZmObj sldId="329" cId="3163956173">
                    <pslz:zmPr id="{31C2155E-506D-4F7E-A5BB-CA5627B9ADC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07488" cy="11306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1E8A9AC-4AA6-449F-9FE0-BDEAC433A8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800" y="5398982"/>
                <a:ext cx="1507488" cy="11306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6911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DA3E-D57A-4843-8395-7FA102AF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مرور المركبات والمشاة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80963-2815-4229-814F-9240F4098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اتبع جميع لافتات الطريق والإشارات.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لا تشتت 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في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القيادة )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ب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الهواتف المحمولة، وما إلى ذلك( </a:t>
            </a:r>
          </a:p>
          <a:p>
            <a:pPr algn="r" rtl="1"/>
            <a:r>
              <a:rPr lang="ar-SA" dirty="0">
                <a:latin typeface="Arial"/>
                <a:ea typeface="Arial"/>
                <a:cs typeface="Arial"/>
                <a:sym typeface="Arial"/>
              </a:rPr>
              <a:t>اركن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في مناطق وقوف السيارات المخصصة فقط.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لا تقف أمام حظائ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ر الطائرات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أو طرق الخروج في حالات الطوارئ.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المشاة لديهم حق الطريق. </a:t>
            </a:r>
          </a:p>
        </p:txBody>
      </p:sp>
    </p:spTree>
    <p:extLst>
      <p:ext uri="{BB962C8B-B14F-4D97-AF65-F5344CB8AC3E}">
        <p14:creationId xmlns:p14="http://schemas.microsoft.com/office/powerpoint/2010/main" val="1819297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ED931-ECAB-4B0E-A83F-15150C3E5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مرور المركبات والمشاة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15D36-B29A-4C92-A21C-5B877943D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إذا كنت تعمل في مطار عسكري أو بالقرب منه. </a:t>
            </a:r>
          </a:p>
          <a:p>
            <a:pPr lvl="1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لا يسمح للمركبات المملوكة للقطاع الخاص على منطقة حركة الطائرات (AMA). </a:t>
            </a:r>
          </a:p>
          <a:p>
            <a:pPr lvl="1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تشغيل مركبة داخل AMA يتطلب الإذن العسكري والشهادات. يجب على مشغلي المركبات امتلاك رخصة قيادة مطار. </a:t>
            </a:r>
          </a:p>
          <a:p>
            <a:pPr lvl="1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اتصل بم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س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ؤ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ول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السلامة للحصول على إرشادات حول حضور دورة قيادة خط الطيران. </a:t>
            </a:r>
          </a:p>
          <a:p>
            <a:pPr lvl="1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تقتصر منطقة الحركة الخاضعة للرقابة (CMA) على الأفراد الذين يحتاجون إليها لإكمال واجباتهم، حيث لا تتوفر وسائل أخرى مناسبة. </a:t>
            </a:r>
          </a:p>
          <a:p>
            <a:pPr lvl="1" algn="r" rt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2E79D-F756-4FDB-B6B8-CF52503E194D}"/>
              </a:ext>
            </a:extLst>
          </p:cNvPr>
          <p:cNvSpPr txBox="1"/>
          <p:nvPr/>
        </p:nvSpPr>
        <p:spPr>
          <a:xfrm>
            <a:off x="1292423" y="5846544"/>
            <a:ext cx="733566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AMA=جميع المناطق التي يتم فيها تشغيل الطائرات،)الممرات، ومواقف السيارات، وما إلى ذلك(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CMA=المدرج الرئيسي بما في ذلك 15 م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47A440F4-2F92-419D-95CC-413D08FC8C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4811805"/>
                  </p:ext>
                </p:extLst>
              </p:nvPr>
            </p:nvGraphicFramePr>
            <p:xfrm>
              <a:off x="171662" y="5491381"/>
              <a:ext cx="1303867" cy="977900"/>
            </p:xfrm>
            <a:graphic>
              <a:graphicData uri="http://schemas.microsoft.com/office/powerpoint/2016/slidezoom">
                <pslz:sldZm>
                  <pslz:sldZmObj sldId="329" cId="3163956173">
                    <pslz:zmPr id="{F4738717-6B60-406A-A472-1753BD227C9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03867" cy="9779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7A440F4-2F92-419D-95CC-413D08FC8C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662" y="5491381"/>
                <a:ext cx="1303867" cy="9779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4773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18F50-503D-44F8-8A8E-815BDE59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إحاطة المشرف والسلامة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7DC3484-C076-4BD7-BD8D-3B190B569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52600"/>
            <a:ext cx="7886700" cy="4351338"/>
          </a:xfrm>
        </p:spPr>
        <p:txBody>
          <a:bodyPr>
            <a:normAutofit/>
          </a:bodyPr>
          <a:lstStyle/>
          <a:p>
            <a:pPr algn="r" rtl="1"/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قائمة تسجيل الدخول </a:t>
            </a:r>
          </a:p>
          <a:p>
            <a:pPr algn="r" rtl="1"/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الهواتف الصامتة </a:t>
            </a:r>
          </a:p>
          <a:p>
            <a:pPr algn="r" rtl="1"/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دورات مياه </a:t>
            </a:r>
          </a:p>
          <a:p>
            <a:pPr lvl="1" algn="r" rtl="1"/>
            <a:endParaRPr lang="en-US" sz="2000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6D865A91-813B-42CF-9C24-ED3E59AD1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/>
                <a:ea typeface="Arial"/>
                <a:cs typeface="Arial"/>
                <a:sym typeface="Arial"/>
              </a:rPr>
              <a:t>في سيراليون </a:t>
            </a:r>
            <a:endParaRPr lang="en-US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B15D33A3-5DEA-4D82-ABF0-9FF46A050DD3}"/>
              </a:ext>
            </a:extLst>
          </p:cNvPr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/>
                <a:ea typeface="Arial"/>
                <a:cs typeface="Arial"/>
                <a:sym typeface="Arial"/>
              </a:rPr>
              <a:t>في سيراليون </a:t>
            </a:r>
            <a:endParaRPr lang="en-US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64F07CDB-B748-46D5-AA8A-7707CFED9730}"/>
              </a:ext>
            </a:extLst>
          </p:cNvPr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/>
                <a:ea typeface="Arial"/>
                <a:cs typeface="Arial"/>
                <a:sym typeface="Arial"/>
              </a:rPr>
              <a:t>في سيراليون </a:t>
            </a:r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E6BA12-B1CD-48F3-83E5-CB5D67EB4D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3" r="30058" b="6814"/>
          <a:stretch/>
        </p:blipFill>
        <p:spPr>
          <a:xfrm>
            <a:off x="304800" y="3276600"/>
            <a:ext cx="4432611" cy="30376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B6C398-FB24-4869-926D-AFA24E6F2B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" t="1039" r="5395" b="2997"/>
          <a:stretch/>
        </p:blipFill>
        <p:spPr>
          <a:xfrm rot="16200000">
            <a:off x="5526872" y="2711192"/>
            <a:ext cx="2945676" cy="4168425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BD64319-4E1C-40B5-9F00-A58FFD4D8E1B}"/>
              </a:ext>
            </a:extLst>
          </p:cNvPr>
          <p:cNvSpPr txBox="1">
            <a:spLocks/>
          </p:cNvSpPr>
          <p:nvPr/>
        </p:nvSpPr>
        <p:spPr>
          <a:xfrm>
            <a:off x="126715" y="1107281"/>
            <a:ext cx="3657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في حالة الطوارئ: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المنفى من الخارج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ar-SA" sz="2000" dirty="0">
                <a:latin typeface="Arial"/>
                <a:ea typeface="Arial"/>
                <a:cs typeface="Arial"/>
                <a:sym typeface="Arial"/>
              </a:rPr>
              <a:t>نقاط التجمع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الإسعافات الأولية 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670711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6B3D-838B-4469-8037-3D3FC4C59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البنود غير المأذون بها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C0416-C358-455C-A0BF-CAB8E82D2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أنت مسؤول عن اتباع القواعد الأمنية للقاعدة العسكرية/المطار. </a:t>
            </a:r>
          </a:p>
          <a:p>
            <a:pPr marL="0" indent="0" algn="r" rtl="1">
              <a:buNone/>
            </a:pPr>
            <a:endParaRPr lang="en-US" dirty="0"/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لا مخدرات ولا كحول ولا أسلحة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لا أجهزة كمبيوتر محمولة غير مرخصة/هواتف ذكية أو كاميرات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لا أجهزة جي بي اس ولا غيرها من الأجهزة غير المرخصة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في حالة الشك، اطلب الإذن أولاً. </a:t>
            </a:r>
          </a:p>
          <a:p>
            <a:pPr marL="0" indent="0" algn="r" rtl="1">
              <a:buNone/>
            </a:pP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10267425-44D3-488D-A4B2-73081BB16C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5321805"/>
                  </p:ext>
                </p:extLst>
              </p:nvPr>
            </p:nvGraphicFramePr>
            <p:xfrm>
              <a:off x="457200" y="5448390"/>
              <a:ext cx="1431817" cy="1073863"/>
            </p:xfrm>
            <a:graphic>
              <a:graphicData uri="http://schemas.microsoft.com/office/powerpoint/2016/slidezoom">
                <pslz:sldZm>
                  <pslz:sldZmObj sldId="329" cId="3163956173">
                    <pslz:zmPr id="{00FAAB10-1C8D-4B50-A2CD-E78E6059A33F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31817" cy="107386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0267425-44D3-488D-A4B2-73081BB16C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200" y="5448390"/>
                <a:ext cx="1431817" cy="107386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002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106F-17EF-456E-894C-A83311E60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الوقاية 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من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أضرار الأجسام ال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غريبة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(FOD)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6CF3E-69ED-478C-B444-8E6A4CB60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يمكن أن تصبح العناصر الصغيرة المتبقية على خط الطيران أو حظيرة الطائرات مخاطر كبيرة على الطائرات والمعدات. </a:t>
            </a:r>
          </a:p>
          <a:p>
            <a:pPr marL="0" indent="0" algn="r" rtl="1"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عناصر مثل البراغي فضفاضة، الخرق، الأقلام، والأدوات، يمكن أن ينتهي 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ب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إتلاف طائرة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يجب أن يظل خط الطيران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 نظيفاً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. إذا رأيت شيئًا، التقطه.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يجب أن تظل حظائر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 الطائرات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ومناطق الصيانة الأخرى نظيفة وخالية من العناصر غير الخاضعة للرقابة.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يتطلب جاك نهج "نظيفة كما تذهب". لا تترك منطقة عملك قبل إزالة FOD المحتملة.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842A9C21-7875-403E-9B80-32FF65D6C7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9076264"/>
                  </p:ext>
                </p:extLst>
              </p:nvPr>
            </p:nvGraphicFramePr>
            <p:xfrm>
              <a:off x="381000" y="5622162"/>
              <a:ext cx="1146261" cy="859696"/>
            </p:xfrm>
            <a:graphic>
              <a:graphicData uri="http://schemas.microsoft.com/office/powerpoint/2016/slidezoom">
                <pslz:sldZm>
                  <pslz:sldZmObj sldId="329" cId="3163956173">
                    <pslz:zmPr id="{120DD00C-B6BB-4E8C-8F4D-116FC576799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46261" cy="85969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42A9C21-7875-403E-9B80-32FF65D6C7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000" y="5622162"/>
                <a:ext cx="1146261" cy="85969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19970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90E31-B5DF-47DC-AE05-FFEE2CA5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latin typeface="Arial"/>
                <a:ea typeface="Arial"/>
                <a:cs typeface="Arial"/>
                <a:sym typeface="Arial"/>
              </a:rPr>
              <a:t>استمارة السماح بالعمل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9D284-FE3A-4A31-A57F-642BB46DC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769" y="1647770"/>
            <a:ext cx="7143750" cy="4351338"/>
          </a:xfrm>
        </p:spPr>
        <p:txBody>
          <a:bodyPr>
            <a:normAutofit lnSpcReduction="10000"/>
          </a:bodyPr>
          <a:lstStyle/>
          <a:p>
            <a:pPr marL="0" indent="0" algn="r" rtl="1"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بعض الأنشطة تتطلب تصريح عمل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إذا كنت تقوم بالمهام التالية، 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ف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ناقش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ها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مع 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مسؤول السلامة ا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و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المسؤول ال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عسكري الخاص بك.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المساحة المطلوبة المحصورة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قفل 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/ وضع علامة خارج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العمل الساخن )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إنتاج شرار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: اللحام، قطع، طحن، </a:t>
            </a:r>
            <a:r>
              <a:rPr lang="ar-SA" dirty="0">
                <a:latin typeface="Arial"/>
                <a:ea typeface="Arial"/>
                <a:cs typeface="Arial"/>
                <a:sym typeface="Arial"/>
              </a:rPr>
              <a:t>إ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لخ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(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الحفريات )أعمق من 1.5م(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مخاطر الإشعاع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ظروف أخرى بما في ذلك العمل على المعدات المحددة على وجه التحديد.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B397DB67-0039-485A-906A-4AE05E33E8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8933382"/>
                  </p:ext>
                </p:extLst>
              </p:nvPr>
            </p:nvGraphicFramePr>
            <p:xfrm>
              <a:off x="461481" y="5613343"/>
              <a:ext cx="1172709" cy="879532"/>
            </p:xfrm>
            <a:graphic>
              <a:graphicData uri="http://schemas.microsoft.com/office/powerpoint/2016/slidezoom">
                <pslz:sldZm>
                  <pslz:sldZmObj sldId="329" cId="3163956173">
                    <pslz:zmPr id="{42E52D95-44BC-41B4-9A80-CE9C2BE3EDF2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72709" cy="87953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397DB67-0039-485A-906A-4AE05E33E8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1481" y="5613343"/>
                <a:ext cx="1172709" cy="87953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99350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22BA-0BBB-4640-B981-E01A3F3B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latin typeface="Arial"/>
                <a:ea typeface="Arial"/>
                <a:cs typeface="Arial"/>
                <a:sym typeface="Arial"/>
              </a:rPr>
              <a:t>خرائط المنطقة والإجراءات المحلية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0410A-B301-44E0-B49D-9CFC6D9D2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المحجوزة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F3EAF04C-27F2-4885-B2A0-CD464D1D9F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9564305"/>
                  </p:ext>
                </p:extLst>
              </p:nvPr>
            </p:nvGraphicFramePr>
            <p:xfrm>
              <a:off x="381000" y="5578475"/>
              <a:ext cx="1219200" cy="914400"/>
            </p:xfrm>
            <a:graphic>
              <a:graphicData uri="http://schemas.microsoft.com/office/powerpoint/2016/slidezoom">
                <pslz:sldZm>
                  <pslz:sldZmObj sldId="329" cId="3163956173">
                    <pslz:zmPr id="{27485818-07E9-4ECC-8D09-45E753D66C75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9200" cy="914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3EAF04C-27F2-4885-B2A0-CD464D1D9F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000" y="5578475"/>
                <a:ext cx="1219200" cy="9144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88619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04C8-F396-4FF0-B88A-84C3676CC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جهة الاتصال المعنية بالسلامة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16F94-F262-4AC0-BBC5-6ECCEBCF7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endParaRPr lang="en-US" sz="2600" dirty="0"/>
          </a:p>
          <a:p>
            <a:pPr marL="0" lvl="1" indent="0">
              <a:buNone/>
            </a:pPr>
            <a:endParaRPr lang="en-US" sz="2600" dirty="0"/>
          </a:p>
          <a:p>
            <a:pPr marL="1371600" lvl="2" indent="-45720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62BCED-779B-450E-973C-5AE4808EC03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2000" y="2819400"/>
          <a:ext cx="6934201" cy="1483360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4208963936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1512884833"/>
                    </a:ext>
                  </a:extLst>
                </a:gridCol>
                <a:gridCol w="2743201">
                  <a:extLst>
                    <a:ext uri="{9D8B030D-6E8A-4147-A177-3AD203B41FA5}">
                      <a16:colId xmlns:a16="http://schemas.microsoft.com/office/drawing/2014/main" val="527776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en-US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اِسْم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049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en-US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العنوان/المنصب 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7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en-US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معلومات الاتصال 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165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en-US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موقع المكتب 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3305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1B3CAC4F-C2F7-451A-8ACB-9360EDE68A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9778327"/>
                  </p:ext>
                </p:extLst>
              </p:nvPr>
            </p:nvGraphicFramePr>
            <p:xfrm>
              <a:off x="381000" y="5406287"/>
              <a:ext cx="1578166" cy="1183625"/>
            </p:xfrm>
            <a:graphic>
              <a:graphicData uri="http://schemas.microsoft.com/office/powerpoint/2016/slidezoom">
                <pslz:sldZm>
                  <pslz:sldZmObj sldId="329" cId="3163956173">
                    <pslz:zmPr id="{17C00201-E418-45A7-AE7B-80B479EE0D8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78166" cy="118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B3CAC4F-C2F7-451A-8ACB-9360EDE68A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000" y="5406287"/>
                <a:ext cx="1578166" cy="118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57989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BFF17E-F3BD-483D-A92D-9D2BDA50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أسئلة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 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CEA901-4D5D-48EE-83C6-4DE83E803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>
                <a:latin typeface="Arial"/>
                <a:ea typeface="Arial"/>
                <a:cs typeface="Arial"/>
                <a:sym typeface="Arial"/>
              </a:rPr>
              <a:t>قيادة الطيران المشتركة، قسم السلامة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المقاول باختصار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30F7D1-4CF4-4E04-B3A5-CB837244F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" y="0"/>
            <a:ext cx="9144000" cy="272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00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445D5-B059-4EAC-BC2B-666EC93C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JAC Safety Program welcomes you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D2B18-E984-492F-8F43-C7A717095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are committed to providing a safe and healthy work environment for personnel and contractors</a:t>
            </a:r>
          </a:p>
          <a:p>
            <a:r>
              <a:rPr lang="en-US" dirty="0"/>
              <a:t>In return, we expect all personnel to follow the rules, report safety hazards, and participate in emergency procedures.</a:t>
            </a:r>
          </a:p>
          <a:p>
            <a:r>
              <a:rPr lang="en-US" dirty="0"/>
              <a:t>Carry out work or activities in a way that ensures:</a:t>
            </a:r>
          </a:p>
          <a:p>
            <a:pPr lvl="1"/>
            <a:r>
              <a:rPr lang="en-US" dirty="0"/>
              <a:t>Worker safety</a:t>
            </a:r>
          </a:p>
          <a:p>
            <a:pPr lvl="1"/>
            <a:r>
              <a:rPr lang="en-US" dirty="0"/>
              <a:t>Preservation of equipment and facilities</a:t>
            </a:r>
          </a:p>
          <a:p>
            <a:pPr lvl="1"/>
            <a:r>
              <a:rPr lang="en-US" dirty="0"/>
              <a:t>Environmental stewardship</a:t>
            </a:r>
          </a:p>
          <a:p>
            <a:pPr lvl="1"/>
            <a:r>
              <a:rPr lang="en-US" dirty="0"/>
              <a:t>Compliance to established standards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79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445D5-B059-4EAC-BC2B-666EC93C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dirty="0">
                <a:latin typeface="Arial"/>
                <a:ea typeface="Arial"/>
                <a:cs typeface="Arial" panose="020B0604020202020204" pitchFamily="34" charset="0"/>
                <a:sym typeface="Arial"/>
              </a:rPr>
              <a:t>برنامج السلامة ترحب بكم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D2B18-E984-492F-8F43-C7A717095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نحن ملتزمون بتوفير بيئة عمل آمنة وصحية للأفراد والمقاولين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في المقابل، نتوقع من جميع الموظفين اتباع القواعد، والإبلاغ عن مخاطر السلامة، والمشاركة في إجراءات الطوارئ. </a:t>
            </a:r>
          </a:p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القيام بالعمل أو الأنشطة بطريقة تضمن: </a:t>
            </a:r>
          </a:p>
          <a:p>
            <a:pPr lvl="1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سلامة العمال </a:t>
            </a:r>
          </a:p>
          <a:p>
            <a:pPr lvl="1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الحفاظ على المعدات والمرافق </a:t>
            </a:r>
          </a:p>
          <a:p>
            <a:pPr lvl="1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الإشراف البيئي </a:t>
            </a:r>
          </a:p>
          <a:p>
            <a:pPr lvl="1"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الامتثال للمعايير المعمول بها </a:t>
            </a:r>
          </a:p>
          <a:p>
            <a:pPr lvl="1" algn="r" rt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97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E073-2466-4F35-86C8-C15BC113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AF918-D0BF-42C6-86E2-BA4A63A213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hlinkClick r:id="rId2" action="ppaction://hlinksldjump"/>
              </a:rPr>
              <a:t>JAC Safety Management System</a:t>
            </a:r>
            <a:endParaRPr lang="en-US" sz="2000" dirty="0"/>
          </a:p>
          <a:p>
            <a:r>
              <a:rPr lang="en-US" sz="2000" dirty="0">
                <a:hlinkClick r:id="rId3" action="ppaction://hlinksldjump"/>
              </a:rPr>
              <a:t>Site Protocol / Hazards</a:t>
            </a:r>
            <a:endParaRPr lang="en-US" sz="2000" dirty="0"/>
          </a:p>
          <a:p>
            <a:r>
              <a:rPr lang="en-US" sz="2000" dirty="0">
                <a:hlinkClick r:id="rId4" action="ppaction://hlinksldjump"/>
              </a:rPr>
              <a:t>Foreign Object Damage (FOD) Prevention</a:t>
            </a:r>
            <a:endParaRPr lang="en-US" sz="2000" dirty="0"/>
          </a:p>
          <a:p>
            <a:r>
              <a:rPr lang="en-US" sz="2000" dirty="0">
                <a:hlinkClick r:id="rId5" action="ppaction://hlinksldjump"/>
              </a:rPr>
              <a:t>Smoking / Vaping Policy</a:t>
            </a:r>
            <a:endParaRPr lang="en-US" sz="2000" dirty="0"/>
          </a:p>
          <a:p>
            <a:r>
              <a:rPr lang="en-US" sz="2000" dirty="0">
                <a:hlinkClick r:id="rId6" action="ppaction://hlinksldjump"/>
              </a:rPr>
              <a:t>Unauthorized Items</a:t>
            </a:r>
            <a:endParaRPr lang="en-US" sz="2000" dirty="0"/>
          </a:p>
          <a:p>
            <a:r>
              <a:rPr lang="en-US" sz="2000" dirty="0">
                <a:hlinkClick r:id="rId7" action="ppaction://hlinksldjump"/>
              </a:rPr>
              <a:t>Hazardous Materials Management</a:t>
            </a:r>
            <a:endParaRPr lang="en-US" sz="2000" dirty="0"/>
          </a:p>
          <a:p>
            <a:r>
              <a:rPr lang="en-US" sz="2000" dirty="0">
                <a:hlinkClick r:id="rId8" action="ppaction://hlinksldjump"/>
              </a:rPr>
              <a:t>Hazardous Waste</a:t>
            </a:r>
            <a:endParaRPr lang="en-US" sz="2000" dirty="0"/>
          </a:p>
          <a:p>
            <a:r>
              <a:rPr lang="en-US" sz="2000" dirty="0">
                <a:hlinkClick r:id="rId9" action="ppaction://hlinksldjump"/>
              </a:rPr>
              <a:t>Emergency Procedures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CF8ACA-C4FD-4D52-8653-AEFA412976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hlinkClick r:id="rId10" action="ppaction://hlinksldjump"/>
              </a:rPr>
              <a:t>Hazard / Incident Reporting</a:t>
            </a:r>
            <a:endParaRPr lang="en-US" sz="2000" dirty="0"/>
          </a:p>
          <a:p>
            <a:r>
              <a:rPr lang="en-US" sz="2000" dirty="0">
                <a:hlinkClick r:id="rId11" action="ppaction://hlinksldjump"/>
              </a:rPr>
              <a:t>Vehicle and Pedestrian Traffic</a:t>
            </a:r>
            <a:endParaRPr lang="en-US" sz="2000" dirty="0"/>
          </a:p>
          <a:p>
            <a:r>
              <a:rPr lang="en-US" sz="2000" dirty="0">
                <a:hlinkClick r:id="rId12" action="ppaction://hlinksldjump"/>
              </a:rPr>
              <a:t>Equipment / Tool Safety</a:t>
            </a:r>
            <a:endParaRPr lang="en-US" sz="2000" dirty="0"/>
          </a:p>
          <a:p>
            <a:r>
              <a:rPr lang="en-US" sz="2000" dirty="0">
                <a:hlinkClick r:id="rId13" action="ppaction://hlinksldjump"/>
              </a:rPr>
              <a:t>Personal Protective Equipment</a:t>
            </a:r>
            <a:endParaRPr lang="en-US" sz="2000" dirty="0"/>
          </a:p>
          <a:p>
            <a:r>
              <a:rPr lang="en-US" sz="2000" dirty="0">
                <a:hlinkClick r:id="rId14" action="ppaction://hlinksldjump"/>
              </a:rPr>
              <a:t>Working in Heat</a:t>
            </a:r>
            <a:endParaRPr lang="en-US" sz="2000" dirty="0"/>
          </a:p>
          <a:p>
            <a:r>
              <a:rPr lang="en-US" sz="2000" dirty="0">
                <a:hlinkClick r:id="rId15" action="ppaction://hlinksldjump"/>
              </a:rPr>
              <a:t>Co-located work considerations</a:t>
            </a:r>
            <a:endParaRPr lang="en-US" sz="2000" dirty="0"/>
          </a:p>
          <a:p>
            <a:r>
              <a:rPr lang="en-US" sz="2000" dirty="0">
                <a:hlinkClick r:id="rId16" action="ppaction://hlinksldjump"/>
              </a:rPr>
              <a:t>Oversight Expectations</a:t>
            </a:r>
            <a:endParaRPr lang="en-US" sz="2000" dirty="0"/>
          </a:p>
          <a:p>
            <a:r>
              <a:rPr lang="en-US" sz="2000" dirty="0">
                <a:hlinkClick r:id="rId17" action="ppaction://hlinksldjump"/>
              </a:rPr>
              <a:t>Safety POC Information</a:t>
            </a:r>
            <a:endParaRPr lang="en-US" sz="2000" dirty="0"/>
          </a:p>
          <a:p>
            <a:r>
              <a:rPr lang="en-US" sz="2000" dirty="0">
                <a:hlinkClick r:id="rId18" action="ppaction://hlinksldjump"/>
              </a:rPr>
              <a:t>Permit to Work</a:t>
            </a:r>
            <a:endParaRPr lang="en-US" sz="2000" dirty="0"/>
          </a:p>
          <a:p>
            <a:r>
              <a:rPr lang="en-US" sz="2000" dirty="0">
                <a:hlinkClick r:id="rId19" action="ppaction://hlinksldjump"/>
              </a:rPr>
              <a:t>Area Maps and Local Procedures</a:t>
            </a:r>
            <a:endParaRPr lang="en-US" sz="20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1468494-55D0-4F56-A049-FA667C713B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5288090"/>
                  </p:ext>
                </p:extLst>
              </p:nvPr>
            </p:nvGraphicFramePr>
            <p:xfrm>
              <a:off x="838200" y="5681495"/>
              <a:ext cx="1321248" cy="990936"/>
            </p:xfrm>
            <a:graphic>
              <a:graphicData uri="http://schemas.microsoft.com/office/powerpoint/2016/slidezoom">
                <pslz:sldZm>
                  <pslz:sldZmObj sldId="329" cId="3163956173">
                    <pslz:zmPr id="{69E859BA-DC88-4D24-84BC-34856AF74F8B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21248" cy="9909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C1468494-55D0-4F56-A049-FA667C713B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38200" y="5681495"/>
                <a:ext cx="1321248" cy="99093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1397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E073-2466-4F35-86C8-C15BC113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rial"/>
                <a:ea typeface="Arial"/>
                <a:cs typeface="Arial"/>
                <a:sym typeface="Arial"/>
              </a:rPr>
              <a:t>جدول المحتويات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AF918-D0BF-42C6-86E2-BA4A63A213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48200" y="1770961"/>
            <a:ext cx="3867150" cy="3791639"/>
          </a:xfrm>
        </p:spPr>
        <p:txBody>
          <a:bodyPr>
            <a:normAutofit/>
          </a:bodyPr>
          <a:lstStyle/>
          <a:p>
            <a:pPr algn="r" rtl="1"/>
            <a:r>
              <a:rPr lang="en-US" sz="2000" dirty="0">
                <a:latin typeface="Arial"/>
                <a:ea typeface="Arial"/>
                <a:cs typeface="Arial"/>
                <a:sym typeface="Arial"/>
                <a:hlinkClick r:id="rId2" action="ppaction://hlinksldjump"/>
              </a:rPr>
              <a:t>نظام إدارة السلامة </a:t>
            </a:r>
            <a:endParaRPr lang="en-US" sz="2000" dirty="0"/>
          </a:p>
          <a:p>
            <a:pPr algn="r" rtl="1"/>
            <a:r>
              <a:rPr lang="en-US" sz="2000" dirty="0">
                <a:latin typeface="Arial"/>
                <a:ea typeface="Arial"/>
                <a:cs typeface="Arial"/>
                <a:sym typeface="Arial"/>
                <a:hlinkClick r:id="rId3" action="ppaction://hlinksldjump"/>
              </a:rPr>
              <a:t>بروتوكول الموقع/المخاطر </a:t>
            </a:r>
            <a:endParaRPr lang="en-US" sz="2000" dirty="0"/>
          </a:p>
          <a:p>
            <a:pPr algn="r" rtl="1"/>
            <a:r>
              <a:rPr lang="en-US" sz="2000" dirty="0">
                <a:latin typeface="Arial"/>
                <a:ea typeface="Arial"/>
                <a:cs typeface="Arial"/>
                <a:sym typeface="Arial"/>
                <a:hlinkClick r:id="rId4" action="ppaction://hlinksldjump"/>
              </a:rPr>
              <a:t>أضرار الأجسام الأجنبية (FOD) الوقاية </a:t>
            </a:r>
            <a:endParaRPr lang="en-US" sz="2000" dirty="0"/>
          </a:p>
          <a:p>
            <a:pPr algn="r" rtl="1"/>
            <a:r>
              <a:rPr lang="en-US" sz="2000" dirty="0">
                <a:latin typeface="Arial"/>
                <a:ea typeface="Arial"/>
                <a:cs typeface="Arial"/>
                <a:sym typeface="Arial"/>
                <a:hlinkClick r:id="rId5" action="ppaction://hlinksldjump"/>
              </a:rPr>
              <a:t>سياسة التدخين/التدخين </a:t>
            </a:r>
            <a:endParaRPr lang="en-US" sz="2000" dirty="0"/>
          </a:p>
          <a:p>
            <a:pPr algn="r" rtl="1"/>
            <a:r>
              <a:rPr lang="en-US" sz="2000" dirty="0">
                <a:latin typeface="Arial"/>
                <a:ea typeface="Arial"/>
                <a:cs typeface="Arial"/>
                <a:sym typeface="Arial"/>
                <a:hlinkClick r:id="rId6" action="ppaction://hlinksldjump"/>
              </a:rPr>
              <a:t>البنود غير المأذون بها </a:t>
            </a:r>
            <a:endParaRPr lang="en-US" sz="2000" dirty="0"/>
          </a:p>
          <a:p>
            <a:pPr algn="r" rtl="1"/>
            <a:r>
              <a:rPr lang="en-US" sz="2000" dirty="0">
                <a:latin typeface="Arial"/>
                <a:ea typeface="Arial"/>
                <a:cs typeface="Arial"/>
                <a:sym typeface="Arial"/>
                <a:hlinkClick r:id="rId7" action="ppaction://hlinksldjump"/>
              </a:rPr>
              <a:t>إدارة المواد الخطرة </a:t>
            </a:r>
            <a:endParaRPr lang="en-US" sz="2000" dirty="0"/>
          </a:p>
          <a:p>
            <a:pPr algn="r" rtl="1"/>
            <a:r>
              <a:rPr lang="en-US" sz="2000" dirty="0">
                <a:latin typeface="Arial"/>
                <a:ea typeface="Arial"/>
                <a:cs typeface="Arial"/>
                <a:sym typeface="Arial"/>
                <a:hlinkClick r:id="rId8" action="ppaction://hlinksldjump"/>
              </a:rPr>
              <a:t>النفايات الخطرة </a:t>
            </a:r>
            <a:endParaRPr lang="en-US" sz="2000" dirty="0"/>
          </a:p>
          <a:p>
            <a:pPr algn="r" rtl="1"/>
            <a:r>
              <a:rPr lang="en-US" sz="2000" dirty="0">
                <a:latin typeface="Arial"/>
                <a:ea typeface="Arial"/>
                <a:cs typeface="Arial"/>
                <a:sym typeface="Arial"/>
                <a:hlinkClick r:id="rId9" action="ppaction://hlinksldjump"/>
              </a:rPr>
              <a:t>إجراءات الطوارئ 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CF8ACA-C4FD-4D52-8653-AEFA41297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1752600"/>
            <a:ext cx="3867150" cy="4351338"/>
          </a:xfrm>
        </p:spPr>
        <p:txBody>
          <a:bodyPr>
            <a:normAutofit/>
          </a:bodyPr>
          <a:lstStyle/>
          <a:p>
            <a:pPr algn="r" rtl="1"/>
            <a:r>
              <a:rPr lang="en-US" sz="2000" dirty="0">
                <a:latin typeface="Arial"/>
                <a:ea typeface="Arial"/>
                <a:cs typeface="Arial"/>
                <a:sym typeface="Arial"/>
                <a:hlinkClick r:id="rId10" action="ppaction://hlinksldjump"/>
              </a:rPr>
              <a:t>الإبلاغ عن المخاطر/الحوادث </a:t>
            </a:r>
            <a:endParaRPr lang="en-US" sz="2000" dirty="0"/>
          </a:p>
          <a:p>
            <a:pPr algn="r" rtl="1"/>
            <a:r>
              <a:rPr lang="en-US" sz="2000" dirty="0">
                <a:latin typeface="Arial"/>
                <a:ea typeface="Arial"/>
                <a:cs typeface="Arial"/>
                <a:sym typeface="Arial"/>
                <a:hlinkClick r:id="rId11" action="ppaction://hlinksldjump"/>
              </a:rPr>
              <a:t>مرور المركبات والمشاة </a:t>
            </a:r>
            <a:endParaRPr lang="en-US" sz="2000" dirty="0"/>
          </a:p>
          <a:p>
            <a:pPr algn="r" rtl="1"/>
            <a:r>
              <a:rPr lang="en-US" sz="2000" dirty="0">
                <a:latin typeface="Arial"/>
                <a:ea typeface="Arial"/>
                <a:cs typeface="Arial"/>
                <a:sym typeface="Arial"/>
                <a:hlinkClick r:id="rId12" action="ppaction://hlinksldjump"/>
              </a:rPr>
              <a:t>سلامة المعدات/الأدوات </a:t>
            </a:r>
            <a:endParaRPr lang="en-US" sz="2000" dirty="0"/>
          </a:p>
          <a:p>
            <a:pPr algn="r" rtl="1"/>
            <a:r>
              <a:rPr lang="en-US" sz="2000" dirty="0">
                <a:latin typeface="Arial"/>
                <a:ea typeface="Arial"/>
                <a:cs typeface="Arial"/>
                <a:sym typeface="Arial"/>
                <a:hlinkClick r:id="rId13" action="ppaction://hlinksldjump"/>
              </a:rPr>
              <a:t>معدات الحماية الشخصية </a:t>
            </a:r>
            <a:endParaRPr lang="en-US" sz="2000" dirty="0"/>
          </a:p>
          <a:p>
            <a:pPr algn="r" rtl="1"/>
            <a:r>
              <a:rPr lang="en-US" sz="2000" dirty="0">
                <a:latin typeface="Arial"/>
                <a:ea typeface="Arial"/>
                <a:cs typeface="Arial"/>
                <a:sym typeface="Arial"/>
                <a:hlinkClick r:id="rId14" action="ppaction://hlinksldjump"/>
              </a:rPr>
              <a:t>العمل في الحرارة </a:t>
            </a:r>
            <a:endParaRPr lang="en-US" sz="2000" dirty="0"/>
          </a:p>
          <a:p>
            <a:pPr algn="r" rtl="1"/>
            <a:r>
              <a:rPr lang="en-US" sz="2000" dirty="0">
                <a:latin typeface="Arial"/>
                <a:ea typeface="Arial"/>
                <a:cs typeface="Arial"/>
                <a:sym typeface="Arial"/>
                <a:hlinkClick r:id="rId15" action="ppaction://hlinksldjump"/>
              </a:rPr>
              <a:t>اعتبارات العمل في موقع مشترك </a:t>
            </a:r>
            <a:endParaRPr lang="en-US" sz="2000" dirty="0"/>
          </a:p>
          <a:p>
            <a:pPr algn="r" rtl="1"/>
            <a:r>
              <a:rPr lang="en-US" sz="2000" dirty="0">
                <a:latin typeface="Arial"/>
                <a:ea typeface="Arial"/>
                <a:cs typeface="Arial"/>
                <a:sym typeface="Arial"/>
                <a:hlinkClick r:id="rId16" action="ppaction://hlinksldjump"/>
              </a:rPr>
              <a:t>توقعات الرقابة </a:t>
            </a:r>
            <a:endParaRPr lang="en-US" sz="2000" dirty="0"/>
          </a:p>
          <a:p>
            <a:pPr algn="r" rtl="1"/>
            <a:r>
              <a:rPr lang="en-US" sz="2000" dirty="0">
                <a:latin typeface="Arial"/>
                <a:ea typeface="Arial"/>
                <a:cs typeface="Arial"/>
                <a:sym typeface="Arial"/>
                <a:hlinkClick r:id="rId17" action="ppaction://hlinksldjump"/>
              </a:rPr>
              <a:t>معلومات الأمان </a:t>
            </a:r>
            <a:endParaRPr lang="en-US" sz="2000" dirty="0"/>
          </a:p>
          <a:p>
            <a:pPr algn="r" rtl="1"/>
            <a:r>
              <a:rPr lang="en-US" sz="2000" dirty="0">
                <a:latin typeface="Arial"/>
                <a:ea typeface="Arial"/>
                <a:cs typeface="Arial"/>
                <a:sym typeface="Arial"/>
                <a:hlinkClick r:id="rId18" action="ppaction://hlinksldjump"/>
              </a:rPr>
              <a:t>تصريح للعمل </a:t>
            </a:r>
            <a:endParaRPr lang="en-US" sz="2000" dirty="0"/>
          </a:p>
          <a:p>
            <a:pPr algn="r" rtl="1"/>
            <a:r>
              <a:rPr lang="en-US" sz="2000" dirty="0">
                <a:latin typeface="Arial"/>
                <a:ea typeface="Arial"/>
                <a:cs typeface="Arial"/>
                <a:sym typeface="Arial"/>
                <a:hlinkClick r:id="rId19" action="ppaction://hlinksldjump"/>
              </a:rPr>
              <a:t>خرائط المنطقة والإجراءات المحلية </a:t>
            </a:r>
            <a:endParaRPr lang="en-US" sz="20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58502712-2AC2-49C6-8018-2F7E3A46AD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1361973"/>
                  </p:ext>
                </p:extLst>
              </p:nvPr>
            </p:nvGraphicFramePr>
            <p:xfrm>
              <a:off x="7121437" y="5353280"/>
              <a:ext cx="1519459" cy="1139595"/>
            </p:xfrm>
            <a:graphic>
              <a:graphicData uri="http://schemas.microsoft.com/office/powerpoint/2016/slidezoom">
                <pslz:sldZm>
                  <pslz:sldZmObj sldId="314" cId="851397262">
                    <pslz:zmPr id="{387B0E32-07B1-49DD-AE8D-A9970C9372FB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19459" cy="11395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58502712-2AC2-49C6-8018-2F7E3A46AD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21437" y="5353280"/>
                <a:ext cx="1519459" cy="113959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39561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nglishText xmlns="174c99b3-2bc5-4e92-a702-db2fe4beaa23">Contractor In-Briefing</EnglishText>
    <ArabicText xmlns="174c99b3-2bc5-4e92-a702-db2fe4beaa23">إيجاز المقاولين والشركات</ArabicText>
    <ParentLevel xmlns="44ee90ad-e09c-40df-86b3-4a26e1c86c52">11</ParentLevel>
    <LastEditedBy xmlns="174c99b3-2bc5-4e92-a702-db2fe4beaa23">14399</LastEditedBy>
    <Order0 xmlns="174c99b3-2bc5-4e92-a702-db2fe4beaa23">219</Order0>
    <DeletedOn xmlns="174c99b3-2bc5-4e92-a702-db2fe4beaa23" xsi:nil="true"/>
    <UploadedBy xmlns="174c99b3-2bc5-4e92-a702-db2fe4beaa23">14399</UploadedBy>
    <UploadedOn xmlns="174c99b3-2bc5-4e92-a702-db2fe4beaa23">2025-05-15T07:17:56+00:00</UploadedOn>
    <FileType xmlns="174c99b3-2bc5-4e92-a702-db2fe4beaa23">PPT</FileType>
    <DeleteReason xmlns="44ee90ad-e09c-40df-86b3-4a26e1c86c52" xsi:nil="true"/>
    <IsDeleted xmlns="174c99b3-2bc5-4e92-a702-db2fe4beaa23">false</IsDeleted>
    <DeletedBy xmlns="174c99b3-2bc5-4e92-a702-db2fe4beaa23" xsi:nil="true"/>
    <LastEditedOn xmlns="174c99b3-2bc5-4e92-a702-db2fe4beaa23">2025-05-15T07:17:56+00:00</LastEditedOn>
    <_dlc_DocId xmlns="ed94768c-563f-46a5-8dbc-5b99b5695749">33HA43QPHE4U-1451286053-235</_dlc_DocId>
    <_dlc_DocIdUrl xmlns="ed94768c-563f-46a5-8dbc-5b99b5695749">
      <Url>https://portal.jac.mil.ae/_layouts/15/DocIdRedir.aspx?ID=33HA43QPHE4U-1451286053-235</Url>
      <Description>33HA43QPHE4U-1451286053-235</Description>
    </_dlc_DocIdUrl>
    <FilePathForAnonymous xmlns="44ee90ad-e09c-40df-86b3-4a26e1c86c52">/ExtranetSafetyFileLibrary/20240109 Contractor In-Briefing.v3.pptx</FilePathForAnonymo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22EA34EDF544F8A179DB6F84EB080" ma:contentTypeVersion="21" ma:contentTypeDescription="Create a new document." ma:contentTypeScope="" ma:versionID="451a5e087189fd8b4ee1b58807a836fe">
  <xsd:schema xmlns:xsd="http://www.w3.org/2001/XMLSchema" xmlns:xs="http://www.w3.org/2001/XMLSchema" xmlns:p="http://schemas.microsoft.com/office/2006/metadata/properties" xmlns:ns2="ed94768c-563f-46a5-8dbc-5b99b5695749" xmlns:ns3="174c99b3-2bc5-4e92-a702-db2fe4beaa23" xmlns:ns4="44ee90ad-e09c-40df-86b3-4a26e1c86c52" targetNamespace="http://schemas.microsoft.com/office/2006/metadata/properties" ma:root="true" ma:fieldsID="97dae3388a138dbf6677c5ce79997533" ns2:_="" ns3:_="" ns4:_="">
    <xsd:import namespace="ed94768c-563f-46a5-8dbc-5b99b5695749"/>
    <xsd:import namespace="174c99b3-2bc5-4e92-a702-db2fe4beaa23"/>
    <xsd:import namespace="44ee90ad-e09c-40df-86b3-4a26e1c86c52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Order0" minOccurs="0"/>
                <xsd:element ref="ns3:IsDeleted" minOccurs="0"/>
                <xsd:element ref="ns3:DeletedBy" minOccurs="0"/>
                <xsd:element ref="ns3:DeletedOn" minOccurs="0"/>
                <xsd:element ref="ns3:UploadedBy" minOccurs="0"/>
                <xsd:element ref="ns3:UploadedOn" minOccurs="0"/>
                <xsd:element ref="ns3:FileType" minOccurs="0"/>
                <xsd:element ref="ns3:LastEditedBy" minOccurs="0"/>
                <xsd:element ref="ns3:LastEditedOn" minOccurs="0"/>
                <xsd:element ref="ns3:ArabicText" minOccurs="0"/>
                <xsd:element ref="ns3:EnglishText" minOccurs="0"/>
                <xsd:element ref="ns4:ParentLevel" minOccurs="0"/>
                <xsd:element ref="ns4:ParentLevel_x003a_Title" minOccurs="0"/>
                <xsd:element ref="ns4:ParentLevel_x003a_ID" minOccurs="0"/>
                <xsd:element ref="ns4:DeleteReason" minOccurs="0"/>
                <xsd:element ref="ns4:FilePathForAnonymo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4768c-563f-46a5-8dbc-5b99b569574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4c99b3-2bc5-4e92-a702-db2fe4beaa23" elementFormDefault="qualified">
    <xsd:import namespace="http://schemas.microsoft.com/office/2006/documentManagement/types"/>
    <xsd:import namespace="http://schemas.microsoft.com/office/infopath/2007/PartnerControls"/>
    <xsd:element name="Order0" ma:index="11" nillable="true" ma:displayName="Order" ma:internalName="Order0" ma:percentage="FALSE">
      <xsd:simpleType>
        <xsd:restriction base="dms:Number"/>
      </xsd:simpleType>
    </xsd:element>
    <xsd:element name="IsDeleted" ma:index="12" nillable="true" ma:displayName="IsDeleted" ma:default="0" ma:internalName="IsDeleted">
      <xsd:simpleType>
        <xsd:restriction base="dms:Boolean"/>
      </xsd:simpleType>
    </xsd:element>
    <xsd:element name="DeletedBy" ma:index="13" nillable="true" ma:displayName="DeletedBy" ma:internalName="DeletedBy">
      <xsd:simpleType>
        <xsd:restriction base="dms:Text">
          <xsd:maxLength value="255"/>
        </xsd:restriction>
      </xsd:simpleType>
    </xsd:element>
    <xsd:element name="DeletedOn" ma:index="14" nillable="true" ma:displayName="DeletedOn" ma:format="DateTime" ma:internalName="DeletedOn">
      <xsd:simpleType>
        <xsd:restriction base="dms:DateTime"/>
      </xsd:simpleType>
    </xsd:element>
    <xsd:element name="UploadedBy" ma:index="15" nillable="true" ma:displayName="UploadedBy" ma:internalName="UploadedBy">
      <xsd:simpleType>
        <xsd:restriction base="dms:Text">
          <xsd:maxLength value="255"/>
        </xsd:restriction>
      </xsd:simpleType>
    </xsd:element>
    <xsd:element name="UploadedOn" ma:index="16" nillable="true" ma:displayName="UploadedOn" ma:format="DateTime" ma:internalName="UploadedOn">
      <xsd:simpleType>
        <xsd:restriction base="dms:DateTime"/>
      </xsd:simpleType>
    </xsd:element>
    <xsd:element name="FileType" ma:index="17" nillable="true" ma:displayName="FileType" ma:default="PDF" ma:format="Dropdown" ma:internalName="FileType">
      <xsd:simpleType>
        <xsd:restriction base="dms:Choice">
          <xsd:enumeration value="PDF"/>
          <xsd:enumeration value="Word"/>
          <xsd:enumeration value="Excel"/>
          <xsd:enumeration value="PPT"/>
        </xsd:restriction>
      </xsd:simpleType>
    </xsd:element>
    <xsd:element name="LastEditedBy" ma:index="18" nillable="true" ma:displayName="LastEditedBy" ma:internalName="LastEditedBy">
      <xsd:simpleType>
        <xsd:restriction base="dms:Text">
          <xsd:maxLength value="255"/>
        </xsd:restriction>
      </xsd:simpleType>
    </xsd:element>
    <xsd:element name="LastEditedOn" ma:index="19" nillable="true" ma:displayName="LastEditedOn" ma:format="DateTime" ma:internalName="LastEditedOn">
      <xsd:simpleType>
        <xsd:restriction base="dms:DateTime"/>
      </xsd:simpleType>
    </xsd:element>
    <xsd:element name="ArabicText" ma:index="20" nillable="true" ma:displayName="ArabicText" ma:internalName="ArabicText">
      <xsd:simpleType>
        <xsd:restriction base="dms:Text">
          <xsd:maxLength value="255"/>
        </xsd:restriction>
      </xsd:simpleType>
    </xsd:element>
    <xsd:element name="EnglishText" ma:index="21" nillable="true" ma:displayName="EnglishText" ma:internalName="EnglishText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ee90ad-e09c-40df-86b3-4a26e1c86c52" elementFormDefault="qualified">
    <xsd:import namespace="http://schemas.microsoft.com/office/2006/documentManagement/types"/>
    <xsd:import namespace="http://schemas.microsoft.com/office/infopath/2007/PartnerControls"/>
    <xsd:element name="ParentLevel" ma:index="22" nillable="true" ma:displayName="ParentLevel" ma:list="{fac798dd-970b-40bf-a854-b01541f6b2f6}" ma:internalName="ParentLevel" ma:showField="ID">
      <xsd:simpleType>
        <xsd:restriction base="dms:Lookup"/>
      </xsd:simpleType>
    </xsd:element>
    <xsd:element name="ParentLevel_x003a_Title" ma:index="23" nillable="true" ma:displayName="ParentLevel:Title" ma:list="{fac798dd-970b-40bf-a854-b01541f6b2f6}" ma:internalName="ParentLevel_x003a_Title" ma:readOnly="true" ma:showField="Title" ma:web="ed94768c-563f-46a5-8dbc-5b99b5695749">
      <xsd:simpleType>
        <xsd:restriction base="dms:Lookup"/>
      </xsd:simpleType>
    </xsd:element>
    <xsd:element name="ParentLevel_x003a_ID" ma:index="24" nillable="true" ma:displayName="ParentLevel:ID" ma:list="{fac798dd-970b-40bf-a854-b01541f6b2f6}" ma:internalName="ParentLevel_x003a_ID" ma:readOnly="true" ma:showField="ID" ma:web="ed94768c-563f-46a5-8dbc-5b99b5695749">
      <xsd:simpleType>
        <xsd:restriction base="dms:Lookup"/>
      </xsd:simpleType>
    </xsd:element>
    <xsd:element name="DeleteReason" ma:index="25" nillable="true" ma:displayName="DeleteReason" ma:format="Dropdown" ma:internalName="DeleteReason">
      <xsd:simpleType>
        <xsd:restriction base="dms:Choice">
          <xsd:enumeration value="DeleteProcess"/>
          <xsd:enumeration value="UpdateProcess"/>
        </xsd:restriction>
      </xsd:simpleType>
    </xsd:element>
    <xsd:element name="FilePathForAnonymous" ma:index="26" nillable="true" ma:displayName="FilePathForAnonymous" ma:internalName="FilePathForAnonymous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FAE00D-B4B9-4E5D-9753-3155A4BCF0B0}"/>
</file>

<file path=customXml/itemProps2.xml><?xml version="1.0" encoding="utf-8"?>
<ds:datastoreItem xmlns:ds="http://schemas.openxmlformats.org/officeDocument/2006/customXml" ds:itemID="{CE6CC19B-8D17-45F0-BCB6-9B6ED29DBD5C}"/>
</file>

<file path=customXml/itemProps3.xml><?xml version="1.0" encoding="utf-8"?>
<ds:datastoreItem xmlns:ds="http://schemas.openxmlformats.org/officeDocument/2006/customXml" ds:itemID="{3CE2330E-66EF-4097-8BF4-9C89EAFCD1E4}"/>
</file>

<file path=customXml/itemProps4.xml><?xml version="1.0" encoding="utf-8"?>
<ds:datastoreItem xmlns:ds="http://schemas.openxmlformats.org/officeDocument/2006/customXml" ds:itemID="{3DCD9A14-6152-477C-998C-C77B2893BCEE}"/>
</file>

<file path=docProps/app.xml><?xml version="1.0" encoding="utf-8"?>
<Properties xmlns="http://schemas.openxmlformats.org/officeDocument/2006/extended-properties" xmlns:vt="http://schemas.openxmlformats.org/officeDocument/2006/docPropsVTypes">
  <TotalTime>16762</TotalTime>
  <Words>3252</Words>
  <Application>Microsoft Office PowerPoint</Application>
  <PresentationFormat>On-screen Show (4:3)</PresentationFormat>
  <Paragraphs>444</Paragraphs>
  <Slides>55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Custom Design</vt:lpstr>
      <vt:lpstr>2_Custom Design</vt:lpstr>
      <vt:lpstr>1_Custom Design</vt:lpstr>
      <vt:lpstr>PowerPoint Presentation</vt:lpstr>
      <vt:lpstr>PowerPoint Presentation</vt:lpstr>
      <vt:lpstr>PowerPoint Presentation</vt:lpstr>
      <vt:lpstr>Admin &amp; Safety Briefing</vt:lpstr>
      <vt:lpstr>إحاطة المشرف والسلامة </vt:lpstr>
      <vt:lpstr>JAC Safety Program welcomes you</vt:lpstr>
      <vt:lpstr>برنامج السلامة ترحب بكم </vt:lpstr>
      <vt:lpstr>Table of Contents</vt:lpstr>
      <vt:lpstr>جدول المحتويات </vt:lpstr>
      <vt:lpstr>JAC SMS Framework</vt:lpstr>
      <vt:lpstr>JAC Safety Management System</vt:lpstr>
      <vt:lpstr>Management of Contractors JAC REG 385-9</vt:lpstr>
      <vt:lpstr>Emergency Procedures</vt:lpstr>
      <vt:lpstr>Emergency Procedures </vt:lpstr>
      <vt:lpstr>Site Protocol/Hazards</vt:lpstr>
      <vt:lpstr>Equipment/Tool Safety</vt:lpstr>
      <vt:lpstr>Working in Heat</vt:lpstr>
      <vt:lpstr>Co-located Work Considerations</vt:lpstr>
      <vt:lpstr>Oversight Expectations</vt:lpstr>
      <vt:lpstr>Hazardous Materials Management</vt:lpstr>
      <vt:lpstr>Hazardous Waste</vt:lpstr>
      <vt:lpstr>Personal Protective Equipment</vt:lpstr>
      <vt:lpstr>Hazard / Incident Reporting</vt:lpstr>
      <vt:lpstr>Smoking / Vaping Policy</vt:lpstr>
      <vt:lpstr>Vehicle and Pedestrian Traffic</vt:lpstr>
      <vt:lpstr>Vehicle and Pedestrian Traffic</vt:lpstr>
      <vt:lpstr>Unauthorized Items</vt:lpstr>
      <vt:lpstr>Foreign Object Damage (FOD) Prevention</vt:lpstr>
      <vt:lpstr>Permit to Work  JAC Form 385-9</vt:lpstr>
      <vt:lpstr>Area Maps and Local Procedures</vt:lpstr>
      <vt:lpstr>Safety Point of Contact</vt:lpstr>
      <vt:lpstr>Questions</vt:lpstr>
      <vt:lpstr>إطار نظام إدارة السلامة</vt:lpstr>
      <vt:lpstr>نظام إدارة السلامة </vt:lpstr>
      <vt:lpstr>إدارة المقاولات </vt:lpstr>
      <vt:lpstr>إجراءات الطوارئ </vt:lpstr>
      <vt:lpstr>إجراءات الطوارئ </vt:lpstr>
      <vt:lpstr>بروتوكول الموقع/المخاطر </vt:lpstr>
      <vt:lpstr>سلامة المعدات/الأدوات </vt:lpstr>
      <vt:lpstr>العمل في الحرارة </vt:lpstr>
      <vt:lpstr>اعتبارات العمل المشترك في الموقع </vt:lpstr>
      <vt:lpstr>توقعات الرقابة </vt:lpstr>
      <vt:lpstr>إدارة المواد الخطرة </vt:lpstr>
      <vt:lpstr>النفايات الخطرة </vt:lpstr>
      <vt:lpstr>معدات الحماية الشخصية </vt:lpstr>
      <vt:lpstr>الإبلاغ عن المخاطر/الحوادث </vt:lpstr>
      <vt:lpstr>سياسة التدخين </vt:lpstr>
      <vt:lpstr>مرور المركبات والمشاة </vt:lpstr>
      <vt:lpstr>مرور المركبات والمشاة </vt:lpstr>
      <vt:lpstr>البنود غير المأذون بها </vt:lpstr>
      <vt:lpstr>الوقاية من أضرار الأجسام الغريبة (FOD)</vt:lpstr>
      <vt:lpstr>استمارة السماح بالعمل  </vt:lpstr>
      <vt:lpstr>خرائط المنطقة والإجراءات المحلية </vt:lpstr>
      <vt:lpstr>جهة الاتصال المعنية بالسلامة </vt:lpstr>
      <vt:lpstr>أسئلة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/ExtranetSafetyFileLibrary/20240109 Contractor In-Briefing</dc:title>
  <dc:creator>Mohammed Baqi</dc:creator>
  <cp:lastModifiedBy>رائد طيار  /عبدالله حمود منصر علي</cp:lastModifiedBy>
  <cp:revision>275</cp:revision>
  <dcterms:created xsi:type="dcterms:W3CDTF">2006-08-16T00:00:00Z</dcterms:created>
  <dcterms:modified xsi:type="dcterms:W3CDTF">2025-05-15T07:18:24Z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0x01010018622EA34EDF544F8A179DB6F84EB080</vt:lpwstr>
  </property>
  <property fmtid="{D5CDD505-2E9C-101B-9397-08002B2CF9AE}" pid="3" name="_dlc_DocIdItemGuid">
    <vt:lpwstr>6f4e1a09-8f41-44bc-ba12-b8daac76a2f8</vt:lpwstr>
  </property>
</Properties>
</file>